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notesMasterIdLst>
    <p:notesMasterId r:id="rId64"/>
  </p:notesMasterIdLst>
  <p:handoutMasterIdLst>
    <p:handoutMasterId r:id="rId65"/>
  </p:handoutMasterIdLst>
  <p:sldIdLst>
    <p:sldId id="562" r:id="rId2"/>
    <p:sldId id="945" r:id="rId3"/>
    <p:sldId id="839" r:id="rId4"/>
    <p:sldId id="926" r:id="rId5"/>
    <p:sldId id="845" r:id="rId6"/>
    <p:sldId id="844" r:id="rId7"/>
    <p:sldId id="922" r:id="rId8"/>
    <p:sldId id="714" r:id="rId9"/>
    <p:sldId id="858" r:id="rId10"/>
    <p:sldId id="859" r:id="rId11"/>
    <p:sldId id="860" r:id="rId12"/>
    <p:sldId id="861" r:id="rId13"/>
    <p:sldId id="862" r:id="rId14"/>
    <p:sldId id="863" r:id="rId15"/>
    <p:sldId id="864" r:id="rId16"/>
    <p:sldId id="865" r:id="rId17"/>
    <p:sldId id="866" r:id="rId18"/>
    <p:sldId id="867" r:id="rId19"/>
    <p:sldId id="923" r:id="rId20"/>
    <p:sldId id="873" r:id="rId21"/>
    <p:sldId id="788" r:id="rId22"/>
    <p:sldId id="813" r:id="rId23"/>
    <p:sldId id="814" r:id="rId24"/>
    <p:sldId id="784" r:id="rId25"/>
    <p:sldId id="785" r:id="rId26"/>
    <p:sldId id="819" r:id="rId27"/>
    <p:sldId id="786" r:id="rId28"/>
    <p:sldId id="869" r:id="rId29"/>
    <p:sldId id="875" r:id="rId30"/>
    <p:sldId id="943" r:id="rId31"/>
    <p:sldId id="874" r:id="rId32"/>
    <p:sldId id="868" r:id="rId33"/>
    <p:sldId id="871" r:id="rId34"/>
    <p:sldId id="870" r:id="rId35"/>
    <p:sldId id="872" r:id="rId36"/>
    <p:sldId id="890" r:id="rId37"/>
    <p:sldId id="892" r:id="rId38"/>
    <p:sldId id="925" r:id="rId39"/>
    <p:sldId id="905" r:id="rId40"/>
    <p:sldId id="906" r:id="rId41"/>
    <p:sldId id="907" r:id="rId42"/>
    <p:sldId id="903" r:id="rId43"/>
    <p:sldId id="932" r:id="rId44"/>
    <p:sldId id="904" r:id="rId45"/>
    <p:sldId id="908" r:id="rId46"/>
    <p:sldId id="930" r:id="rId47"/>
    <p:sldId id="937" r:id="rId48"/>
    <p:sldId id="938" r:id="rId49"/>
    <p:sldId id="939" r:id="rId50"/>
    <p:sldId id="940" r:id="rId51"/>
    <p:sldId id="910" r:id="rId52"/>
    <p:sldId id="936" r:id="rId53"/>
    <p:sldId id="911" r:id="rId54"/>
    <p:sldId id="928" r:id="rId55"/>
    <p:sldId id="912" r:id="rId56"/>
    <p:sldId id="941" r:id="rId57"/>
    <p:sldId id="942" r:id="rId58"/>
    <p:sldId id="933" r:id="rId59"/>
    <p:sldId id="921" r:id="rId60"/>
    <p:sldId id="927" r:id="rId61"/>
    <p:sldId id="909" r:id="rId62"/>
    <p:sldId id="94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  <p:cmAuthor id="19" name="Protopapas, Pavlos" initials="PP" lastIdx="2" clrIdx="18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97D"/>
    <a:srgbClr val="4F81BD"/>
    <a:srgbClr val="77933B"/>
    <a:srgbClr val="9ABC58"/>
    <a:srgbClr val="F79646"/>
    <a:srgbClr val="4A88A3"/>
    <a:srgbClr val="FAF7F7"/>
    <a:srgbClr val="F5F5F5"/>
    <a:srgbClr val="FF7E7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7FF7C-53F2-4A53-A9B8-FDB9D62912CE}" v="2" dt="2021-11-27T14:33:51.058"/>
    <p1510:client id="{C68AD294-BD0D-4480-9694-ECEE1E78805C}" v="124" dt="2021-11-27T03:35:33.048"/>
    <p1510:client id="{DED70650-E884-4E7D-BF3D-2FBEC0507262}" v="78" dt="2021-11-27T02:46:42.169"/>
    <p1510:client id="{E33DA91A-8F8A-4E4A-ACD8-21744E5E0243}" v="2" dt="2021-11-27T03:06:29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 autoAdjust="0"/>
    <p:restoredTop sz="83673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thisree V" userId="+1iAXRUEzORleMb7VfD2bYP3HzIa2+NeHgs0lryPXIc=" providerId="None" clId="Web-{E33DA91A-8F8A-4E4A-ACD8-21744E5E0243}"/>
    <pc:docChg chg="modSld">
      <pc:chgData name="Sakthisree V" userId="+1iAXRUEzORleMb7VfD2bYP3HzIa2+NeHgs0lryPXIc=" providerId="None" clId="Web-{E33DA91A-8F8A-4E4A-ACD8-21744E5E0243}" dt="2021-11-27T03:06:29.906" v="1"/>
      <pc:docMkLst>
        <pc:docMk/>
      </pc:docMkLst>
      <pc:sldChg chg="mod modShow">
        <pc:chgData name="Sakthisree V" userId="+1iAXRUEzORleMb7VfD2bYP3HzIa2+NeHgs0lryPXIc=" providerId="None" clId="Web-{E33DA91A-8F8A-4E4A-ACD8-21744E5E0243}" dt="2021-11-27T03:06:29.906" v="1"/>
        <pc:sldMkLst>
          <pc:docMk/>
          <pc:sldMk cId="2835544195" sldId="881"/>
        </pc:sldMkLst>
      </pc:sldChg>
      <pc:sldChg chg="mod modShow">
        <pc:chgData name="Sakthisree V" userId="+1iAXRUEzORleMb7VfD2bYP3HzIa2+NeHgs0lryPXIc=" providerId="None" clId="Web-{E33DA91A-8F8A-4E4A-ACD8-21744E5E0243}" dt="2021-11-27T03:02:43.105" v="0"/>
        <pc:sldMkLst>
          <pc:docMk/>
          <pc:sldMk cId="1739111315" sldId="882"/>
        </pc:sldMkLst>
      </pc:sldChg>
    </pc:docChg>
  </pc:docChgLst>
  <pc:docChgLst>
    <pc:chgData name="Vishnu m" userId="cp3KbaKxTgOEHMdBx39xyxtmkBSPzpSCr1M9kUnTviw=" providerId="None" clId="Web-{3977FF7C-53F2-4A53-A9B8-FDB9D62912CE}"/>
    <pc:docChg chg="modSld">
      <pc:chgData name="Vishnu m" userId="cp3KbaKxTgOEHMdBx39xyxtmkBSPzpSCr1M9kUnTviw=" providerId="None" clId="Web-{3977FF7C-53F2-4A53-A9B8-FDB9D62912CE}" dt="2021-11-27T14:33:45.401" v="0" actId="20577"/>
      <pc:docMkLst>
        <pc:docMk/>
      </pc:docMkLst>
      <pc:sldChg chg="modSp">
        <pc:chgData name="Vishnu m" userId="cp3KbaKxTgOEHMdBx39xyxtmkBSPzpSCr1M9kUnTviw=" providerId="None" clId="Web-{3977FF7C-53F2-4A53-A9B8-FDB9D62912CE}" dt="2021-11-27T14:33:45.401" v="0" actId="20577"/>
        <pc:sldMkLst>
          <pc:docMk/>
          <pc:sldMk cId="891047628" sldId="562"/>
        </pc:sldMkLst>
        <pc:spChg chg="mod">
          <ac:chgData name="Vishnu m" userId="cp3KbaKxTgOEHMdBx39xyxtmkBSPzpSCr1M9kUnTviw=" providerId="None" clId="Web-{3977FF7C-53F2-4A53-A9B8-FDB9D62912CE}" dt="2021-11-27T14:33:45.401" v="0" actId="20577"/>
          <ac:spMkLst>
            <pc:docMk/>
            <pc:sldMk cId="891047628" sldId="562"/>
            <ac:spMk id="2" creationId="{00000000-0000-0000-0000-000000000000}"/>
          </ac:spMkLst>
        </pc:spChg>
      </pc:sldChg>
    </pc:docChg>
  </pc:docChgLst>
  <pc:docChgLst>
    <pc:chgData name="Sakthisree V" userId="+1iAXRUEzORleMb7VfD2bYP3HzIa2+NeHgs0lryPXIc=" providerId="None" clId="Web-{C68AD294-BD0D-4480-9694-ECEE1E78805C}"/>
    <pc:docChg chg="modSld">
      <pc:chgData name="Sakthisree V" userId="+1iAXRUEzORleMb7VfD2bYP3HzIa2+NeHgs0lryPXIc=" providerId="None" clId="Web-{C68AD294-BD0D-4480-9694-ECEE1E78805C}" dt="2021-11-27T03:35:33.048" v="110" actId="20577"/>
      <pc:docMkLst>
        <pc:docMk/>
      </pc:docMkLst>
      <pc:sldChg chg="modSp">
        <pc:chgData name="Sakthisree V" userId="+1iAXRUEzORleMb7VfD2bYP3HzIa2+NeHgs0lryPXIc=" providerId="None" clId="Web-{C68AD294-BD0D-4480-9694-ECEE1E78805C}" dt="2021-11-27T03:22:07.041" v="18" actId="20577"/>
        <pc:sldMkLst>
          <pc:docMk/>
          <pc:sldMk cId="891047628" sldId="562"/>
        </pc:sldMkLst>
        <pc:spChg chg="mod">
          <ac:chgData name="Sakthisree V" userId="+1iAXRUEzORleMb7VfD2bYP3HzIa2+NeHgs0lryPXIc=" providerId="None" clId="Web-{C68AD294-BD0D-4480-9694-ECEE1E78805C}" dt="2021-11-27T03:22:07.041" v="18" actId="20577"/>
          <ac:spMkLst>
            <pc:docMk/>
            <pc:sldMk cId="891047628" sldId="562"/>
            <ac:spMk id="2" creationId="{00000000-0000-0000-0000-000000000000}"/>
          </ac:spMkLst>
        </pc:spChg>
      </pc:sldChg>
      <pc:sldChg chg="delSp modSp">
        <pc:chgData name="Sakthisree V" userId="+1iAXRUEzORleMb7VfD2bYP3HzIa2+NeHgs0lryPXIc=" providerId="None" clId="Web-{C68AD294-BD0D-4480-9694-ECEE1E78805C}" dt="2021-11-27T03:35:19.219" v="109" actId="20577"/>
        <pc:sldMkLst>
          <pc:docMk/>
          <pc:sldMk cId="2002700411" sldId="595"/>
        </pc:sldMkLst>
        <pc:spChg chg="mod">
          <ac:chgData name="Sakthisree V" userId="+1iAXRUEzORleMb7VfD2bYP3HzIa2+NeHgs0lryPXIc=" providerId="None" clId="Web-{C68AD294-BD0D-4480-9694-ECEE1E78805C}" dt="2021-11-27T03:35:19.219" v="109" actId="20577"/>
          <ac:spMkLst>
            <pc:docMk/>
            <pc:sldMk cId="2002700411" sldId="595"/>
            <ac:spMk id="11" creationId="{5A2D1340-0F1E-824A-BB79-9E0D58EABE94}"/>
          </ac:spMkLst>
        </pc:spChg>
        <pc:picChg chg="del">
          <ac:chgData name="Sakthisree V" userId="+1iAXRUEzORleMb7VfD2bYP3HzIa2+NeHgs0lryPXIc=" providerId="None" clId="Web-{C68AD294-BD0D-4480-9694-ECEE1E78805C}" dt="2021-11-27T03:30:06.298" v="61"/>
          <ac:picMkLst>
            <pc:docMk/>
            <pc:sldMk cId="2002700411" sldId="595"/>
            <ac:picMk id="2050" creationId="{49C779DE-AB6D-C846-8CAA-25848F8A80F5}"/>
          </ac:picMkLst>
        </pc:picChg>
      </pc:sldChg>
      <pc:sldChg chg="modSp">
        <pc:chgData name="Sakthisree V" userId="+1iAXRUEzORleMb7VfD2bYP3HzIa2+NeHgs0lryPXIc=" providerId="None" clId="Web-{C68AD294-BD0D-4480-9694-ECEE1E78805C}" dt="2021-11-27T03:31:11.864" v="78" actId="20577"/>
        <pc:sldMkLst>
          <pc:docMk/>
          <pc:sldMk cId="1698053158" sldId="712"/>
        </pc:sldMkLst>
        <pc:spChg chg="mod">
          <ac:chgData name="Sakthisree V" userId="+1iAXRUEzORleMb7VfD2bYP3HzIa2+NeHgs0lryPXIc=" providerId="None" clId="Web-{C68AD294-BD0D-4480-9694-ECEE1E78805C}" dt="2021-11-27T03:31:11.864" v="78" actId="20577"/>
          <ac:spMkLst>
            <pc:docMk/>
            <pc:sldMk cId="1698053158" sldId="712"/>
            <ac:spMk id="3" creationId="{00000000-0000-0000-0000-000000000000}"/>
          </ac:spMkLst>
        </pc:spChg>
      </pc:sldChg>
      <pc:sldChg chg="modSp">
        <pc:chgData name="Sakthisree V" userId="+1iAXRUEzORleMb7VfD2bYP3HzIa2+NeHgs0lryPXIc=" providerId="None" clId="Web-{C68AD294-BD0D-4480-9694-ECEE1E78805C}" dt="2021-11-27T03:31:22.380" v="80" actId="20577"/>
        <pc:sldMkLst>
          <pc:docMk/>
          <pc:sldMk cId="118696284" sldId="838"/>
        </pc:sldMkLst>
        <pc:spChg chg="mod">
          <ac:chgData name="Sakthisree V" userId="+1iAXRUEzORleMb7VfD2bYP3HzIa2+NeHgs0lryPXIc=" providerId="None" clId="Web-{C68AD294-BD0D-4480-9694-ECEE1E78805C}" dt="2021-11-27T03:31:22.380" v="80" actId="20577"/>
          <ac:spMkLst>
            <pc:docMk/>
            <pc:sldMk cId="118696284" sldId="838"/>
            <ac:spMk id="3" creationId="{00000000-0000-0000-0000-000000000000}"/>
          </ac:spMkLst>
        </pc:spChg>
      </pc:sldChg>
      <pc:sldChg chg="modSp">
        <pc:chgData name="Sakthisree V" userId="+1iAXRUEzORleMb7VfD2bYP3HzIa2+NeHgs0lryPXIc=" providerId="None" clId="Web-{C68AD294-BD0D-4480-9694-ECEE1E78805C}" dt="2021-11-27T03:31:28.271" v="83" actId="20577"/>
        <pc:sldMkLst>
          <pc:docMk/>
          <pc:sldMk cId="22812547" sldId="839"/>
        </pc:sldMkLst>
        <pc:spChg chg="mod">
          <ac:chgData name="Sakthisree V" userId="+1iAXRUEzORleMb7VfD2bYP3HzIa2+NeHgs0lryPXIc=" providerId="None" clId="Web-{C68AD294-BD0D-4480-9694-ECEE1E78805C}" dt="2021-11-27T03:31:28.271" v="83" actId="20577"/>
          <ac:spMkLst>
            <pc:docMk/>
            <pc:sldMk cId="22812547" sldId="839"/>
            <ac:spMk id="3" creationId="{00000000-0000-0000-0000-000000000000}"/>
          </ac:spMkLst>
        </pc:spChg>
      </pc:sldChg>
      <pc:sldChg chg="modSp">
        <pc:chgData name="Sakthisree V" userId="+1iAXRUEzORleMb7VfD2bYP3HzIa2+NeHgs0lryPXIc=" providerId="None" clId="Web-{C68AD294-BD0D-4480-9694-ECEE1E78805C}" dt="2021-11-27T03:31:35.802" v="88" actId="20577"/>
        <pc:sldMkLst>
          <pc:docMk/>
          <pc:sldMk cId="2006128542" sldId="840"/>
        </pc:sldMkLst>
        <pc:spChg chg="mod">
          <ac:chgData name="Sakthisree V" userId="+1iAXRUEzORleMb7VfD2bYP3HzIa2+NeHgs0lryPXIc=" providerId="None" clId="Web-{C68AD294-BD0D-4480-9694-ECEE1E78805C}" dt="2021-11-27T03:31:35.802" v="88" actId="20577"/>
          <ac:spMkLst>
            <pc:docMk/>
            <pc:sldMk cId="2006128542" sldId="840"/>
            <ac:spMk id="3" creationId="{00000000-0000-0000-0000-000000000000}"/>
          </ac:spMkLst>
        </pc:spChg>
      </pc:sldChg>
      <pc:sldChg chg="modSp">
        <pc:chgData name="Sakthisree V" userId="+1iAXRUEzORleMb7VfD2bYP3HzIa2+NeHgs0lryPXIc=" providerId="None" clId="Web-{C68AD294-BD0D-4480-9694-ECEE1E78805C}" dt="2021-11-27T03:31:42.521" v="91" actId="20577"/>
        <pc:sldMkLst>
          <pc:docMk/>
          <pc:sldMk cId="862182370" sldId="841"/>
        </pc:sldMkLst>
        <pc:spChg chg="mod">
          <ac:chgData name="Sakthisree V" userId="+1iAXRUEzORleMb7VfD2bYP3HzIa2+NeHgs0lryPXIc=" providerId="None" clId="Web-{C68AD294-BD0D-4480-9694-ECEE1E78805C}" dt="2021-11-27T03:31:42.521" v="91" actId="20577"/>
          <ac:spMkLst>
            <pc:docMk/>
            <pc:sldMk cId="862182370" sldId="841"/>
            <ac:spMk id="3" creationId="{00000000-0000-0000-0000-000000000000}"/>
          </ac:spMkLst>
        </pc:spChg>
      </pc:sldChg>
      <pc:sldChg chg="modSp">
        <pc:chgData name="Sakthisree V" userId="+1iAXRUEzORleMb7VfD2bYP3HzIa2+NeHgs0lryPXIc=" providerId="None" clId="Web-{C68AD294-BD0D-4480-9694-ECEE1E78805C}" dt="2021-11-27T03:31:51.819" v="95" actId="20577"/>
        <pc:sldMkLst>
          <pc:docMk/>
          <pc:sldMk cId="680388238" sldId="842"/>
        </pc:sldMkLst>
        <pc:spChg chg="mod">
          <ac:chgData name="Sakthisree V" userId="+1iAXRUEzORleMb7VfD2bYP3HzIa2+NeHgs0lryPXIc=" providerId="None" clId="Web-{C68AD294-BD0D-4480-9694-ECEE1E78805C}" dt="2021-11-27T03:31:51.819" v="95" actId="20577"/>
          <ac:spMkLst>
            <pc:docMk/>
            <pc:sldMk cId="680388238" sldId="842"/>
            <ac:spMk id="3" creationId="{00000000-0000-0000-0000-000000000000}"/>
          </ac:spMkLst>
        </pc:spChg>
      </pc:sldChg>
      <pc:sldChg chg="modSp mod modShow">
        <pc:chgData name="Sakthisree V" userId="+1iAXRUEzORleMb7VfD2bYP3HzIa2+NeHgs0lryPXIc=" providerId="None" clId="Web-{C68AD294-BD0D-4480-9694-ECEE1E78805C}" dt="2021-11-27T03:35:33.048" v="110" actId="20577"/>
        <pc:sldMkLst>
          <pc:docMk/>
          <pc:sldMk cId="2945515456" sldId="877"/>
        </pc:sldMkLst>
        <pc:spChg chg="mod">
          <ac:chgData name="Sakthisree V" userId="+1iAXRUEzORleMb7VfD2bYP3HzIa2+NeHgs0lryPXIc=" providerId="None" clId="Web-{C68AD294-BD0D-4480-9694-ECEE1E78805C}" dt="2021-11-27T03:35:33.048" v="110" actId="20577"/>
          <ac:spMkLst>
            <pc:docMk/>
            <pc:sldMk cId="2945515456" sldId="877"/>
            <ac:spMk id="3" creationId="{C6881A54-320D-A74B-8E1B-89BEE23152B0}"/>
          </ac:spMkLst>
        </pc:spChg>
      </pc:sldChg>
    </pc:docChg>
  </pc:docChgLst>
  <pc:docChgLst>
    <pc:chgData name="pavlos protopapas" userId="74894_tp_dropbox" providerId="OAuth2" clId="{0F56F74F-7543-2D4A-A0D1-F454EC02CE3D}"/>
    <pc:docChg chg="custSel modSld">
      <pc:chgData name="pavlos protopapas" userId="74894_tp_dropbox" providerId="OAuth2" clId="{0F56F74F-7543-2D4A-A0D1-F454EC02CE3D}" dt="2020-07-18T05:16:47.664" v="0" actId="7634"/>
      <pc:docMkLst>
        <pc:docMk/>
      </pc:docMkLst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671849618" sldId="714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671849618" sldId="714"/>
            <ac:inkMk id="5" creationId="{885F446A-EAE3-444D-9DC7-16B68CFA8A28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538781918" sldId="715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538781918" sldId="715"/>
            <ac:inkMk id="3" creationId="{F72D4EF2-312D-8F47-8160-F69CDD22DE23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82877107" sldId="718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82877107" sldId="718"/>
            <ac:inkMk id="3" creationId="{1CA9DBC4-0004-F742-8F56-F4F03893A2A1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336727893" sldId="719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336727893" sldId="719"/>
            <ac:inkMk id="5" creationId="{A2412F9A-ED21-DD43-A7F5-076CF76365AE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174147670" sldId="721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174147670" sldId="721"/>
            <ac:inkMk id="5" creationId="{A9835F18-2AA7-0E43-80B3-B7A8FCA3FA99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999121641" sldId="722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999121641" sldId="722"/>
            <ac:inkMk id="3" creationId="{545A2871-F393-A646-89E2-05376DCBF276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765443993" sldId="764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765443993" sldId="764"/>
            <ac:inkMk id="5" creationId="{AEEC84A3-D058-8D40-9560-9144ECCAD4DE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996857998" sldId="765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996857998" sldId="765"/>
            <ac:inkMk id="5" creationId="{1A55474A-E5B1-7342-A916-73E4C25BB387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976717362" sldId="767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976717362" sldId="767"/>
            <ac:inkMk id="3" creationId="{59DF5703-35DD-DD4D-BBFD-550CDDEE8CFD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152453661" sldId="784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152453661" sldId="784"/>
            <ac:inkMk id="7" creationId="{FEF48048-A11F-4E40-93A0-2DB3CEDF6379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402977057" sldId="785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402977057" sldId="785"/>
            <ac:inkMk id="6" creationId="{819A38C7-443C-0842-B742-BC01119AD8D0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918537987" sldId="786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918537987" sldId="786"/>
            <ac:inkMk id="11" creationId="{D74F0980-E05C-0941-9E19-349E30BA4F2B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48435115" sldId="787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48435115" sldId="787"/>
            <ac:inkMk id="6" creationId="{0C784F84-18A2-8343-BC8F-5C4AFDED4DE7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446025259" sldId="788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446025259" sldId="788"/>
            <ac:inkMk id="6" creationId="{7996E7AD-C942-6849-9035-AFA108BF02ED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722299306" sldId="798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722299306" sldId="798"/>
            <ac:inkMk id="3" creationId="{B7E53A19-75E7-C845-BD0D-6BB2B07B7809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915513" sldId="806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915513" sldId="806"/>
            <ac:inkMk id="3" creationId="{E9A9B96C-D669-464B-AA55-31F95CB631F3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244316984" sldId="807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244316984" sldId="807"/>
            <ac:inkMk id="3" creationId="{CA34A752-A646-B64B-A38C-D4C6D6B4AA83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947740657" sldId="808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947740657" sldId="808"/>
            <ac:inkMk id="3" creationId="{40E7AEFF-6664-5745-B86B-5020DDDB3508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2076167582" sldId="809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2076167582" sldId="809"/>
            <ac:inkMk id="3" creationId="{F4A52502-F8CE-6947-9076-9CD377F3CCD6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438502973" sldId="811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438502973" sldId="811"/>
            <ac:inkMk id="3" creationId="{AB4B76A8-762C-3C4E-AAD0-D3356296BC88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220026396" sldId="812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220026396" sldId="812"/>
            <ac:inkMk id="3" creationId="{18F9F44F-7CE3-C540-8819-DC8FEB540116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07308516" sldId="819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07308516" sldId="819"/>
            <ac:inkMk id="11" creationId="{F533B0A8-DA4C-A745-A0A0-AB82CF27A438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950534327" sldId="848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950534327" sldId="848"/>
            <ac:inkMk id="2" creationId="{5CA19DFE-5248-A74C-A593-8C32CAF7DFC8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52255186" sldId="849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52255186" sldId="849"/>
            <ac:inkMk id="2" creationId="{D8FDC0EE-5F67-FA47-AD05-6E0794AE5E89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356122110" sldId="850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356122110" sldId="850"/>
            <ac:inkMk id="2" creationId="{42F48C75-C22A-324B-80C0-FE5076DC47C9}"/>
          </ac:inkMkLst>
        </pc:inkChg>
      </pc:sldChg>
      <pc:sldChg chg="addSp">
        <pc:chgData name="pavlos protopapas" userId="74894_tp_dropbox" providerId="OAuth2" clId="{0F56F74F-7543-2D4A-A0D1-F454EC02CE3D}" dt="2020-07-18T05:16:47.664" v="0" actId="7634"/>
        <pc:sldMkLst>
          <pc:docMk/>
          <pc:sldMk cId="1100357159" sldId="851"/>
        </pc:sldMkLst>
        <pc:inkChg chg="add">
          <ac:chgData name="pavlos protopapas" userId="74894_tp_dropbox" providerId="OAuth2" clId="{0F56F74F-7543-2D4A-A0D1-F454EC02CE3D}" dt="2020-07-18T05:16:47.664" v="0" actId="7634"/>
          <ac:inkMkLst>
            <pc:docMk/>
            <pc:sldMk cId="1100357159" sldId="851"/>
            <ac:inkMk id="4" creationId="{340FA2D0-D4E6-C34B-B7CD-D1D0A82B34A3}"/>
          </ac:inkMkLst>
        </pc:inkChg>
      </pc:sldChg>
    </pc:docChg>
  </pc:docChgLst>
  <pc:docChgLst>
    <pc:chgData name="Sakthisree V" userId="+1iAXRUEzORleMb7VfD2bYP3HzIa2+NeHgs0lryPXIc=" providerId="None" clId="Web-{DED70650-E884-4E7D-BF3D-2FBEC0507262}"/>
    <pc:docChg chg="modSld">
      <pc:chgData name="Sakthisree V" userId="+1iAXRUEzORleMb7VfD2bYP3HzIa2+NeHgs0lryPXIc=" providerId="None" clId="Web-{DED70650-E884-4E7D-BF3D-2FBEC0507262}" dt="2021-11-27T02:46:40.497" v="70" actId="20577"/>
      <pc:docMkLst>
        <pc:docMk/>
      </pc:docMkLst>
      <pc:sldChg chg="addSp delSp modSp">
        <pc:chgData name="Sakthisree V" userId="+1iAXRUEzORleMb7VfD2bYP3HzIa2+NeHgs0lryPXIc=" providerId="None" clId="Web-{DED70650-E884-4E7D-BF3D-2FBEC0507262}" dt="2021-11-27T02:46:40.497" v="70" actId="20577"/>
        <pc:sldMkLst>
          <pc:docMk/>
          <pc:sldMk cId="891047628" sldId="562"/>
        </pc:sldMkLst>
        <pc:spChg chg="mod">
          <ac:chgData name="Sakthisree V" userId="+1iAXRUEzORleMb7VfD2bYP3HzIa2+NeHgs0lryPXIc=" providerId="None" clId="Web-{DED70650-E884-4E7D-BF3D-2FBEC0507262}" dt="2021-11-27T02:46:40.497" v="70" actId="20577"/>
          <ac:spMkLst>
            <pc:docMk/>
            <pc:sldMk cId="891047628" sldId="562"/>
            <ac:spMk id="2" creationId="{00000000-0000-0000-0000-000000000000}"/>
          </ac:spMkLst>
        </pc:spChg>
        <pc:spChg chg="add del">
          <ac:chgData name="Sakthisree V" userId="+1iAXRUEzORleMb7VfD2bYP3HzIa2+NeHgs0lryPXIc=" providerId="None" clId="Web-{DED70650-E884-4E7D-BF3D-2FBEC0507262}" dt="2021-11-27T02:41:39.522" v="1"/>
          <ac:spMkLst>
            <pc:docMk/>
            <pc:sldMk cId="891047628" sldId="562"/>
            <ac:spMk id="4" creationId="{B39C8178-1542-489F-93AA-2CDF42CD36ED}"/>
          </ac:spMkLst>
        </pc:spChg>
        <pc:spChg chg="add mod ord">
          <ac:chgData name="Sakthisree V" userId="+1iAXRUEzORleMb7VfD2bYP3HzIa2+NeHgs0lryPXIc=" providerId="None" clId="Web-{DED70650-E884-4E7D-BF3D-2FBEC0507262}" dt="2021-11-27T02:44:39.666" v="55"/>
          <ac:spMkLst>
            <pc:docMk/>
            <pc:sldMk cId="891047628" sldId="562"/>
            <ac:spMk id="5" creationId="{8B4B8725-E771-46C5-B96D-096506FF1899}"/>
          </ac:spMkLst>
        </pc:spChg>
      </pc:sldChg>
      <pc:sldChg chg="addSp modSp">
        <pc:chgData name="Sakthisree V" userId="+1iAXRUEzORleMb7VfD2bYP3HzIa2+NeHgs0lryPXIc=" providerId="None" clId="Web-{DED70650-E884-4E7D-BF3D-2FBEC0507262}" dt="2021-11-27T02:45:14.198" v="57" actId="20577"/>
        <pc:sldMkLst>
          <pc:docMk/>
          <pc:sldMk cId="1698053158" sldId="712"/>
        </pc:sldMkLst>
        <pc:spChg chg="add mod">
          <ac:chgData name="Sakthisree V" userId="+1iAXRUEzORleMb7VfD2bYP3HzIa2+NeHgs0lryPXIc=" providerId="None" clId="Web-{DED70650-E884-4E7D-BF3D-2FBEC0507262}" dt="2021-11-27T02:45:14.198" v="57" actId="20577"/>
          <ac:spMkLst>
            <pc:docMk/>
            <pc:sldMk cId="1698053158" sldId="712"/>
            <ac:spMk id="5" creationId="{467ACB20-6A9A-49B7-8CD2-2F57F1C68F8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7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0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36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8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7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4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88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5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8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52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08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5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84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71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8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8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5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20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7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80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31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50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8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408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02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34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B7716-36DB-2D49-AA17-2865D7B13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44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9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B7716-36DB-2D49-AA17-2865D7B13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689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6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1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30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6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Protopapas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04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8CBE22E-AA72-CC40-959F-CD21A17E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sz="1200" kern="1200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2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Becker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5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Becker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2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510" y="136523"/>
            <a:ext cx="2903289" cy="205249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Becker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Protopapas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9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8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</p:sldLayoutIdLst>
  <p:hf hd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7.png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8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7.png"/><Relationship Id="rId9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9/computing-receptive-fie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1.06889.pdf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www.tensorflow.org/tensorboard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tensorflow.org/tensorboar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tensorflow.org/tensorboar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tiff"/><Relationship Id="rId11" Type="http://schemas.openxmlformats.org/officeDocument/2006/relationships/image" Target="../media/image45.png"/><Relationship Id="rId5" Type="http://schemas.openxmlformats.org/officeDocument/2006/relationships/image" Target="../media/image33.tiff"/><Relationship Id="rId10" Type="http://schemas.openxmlformats.org/officeDocument/2006/relationships/image" Target="../media/image44.png"/><Relationship Id="rId4" Type="http://schemas.openxmlformats.org/officeDocument/2006/relationships/image" Target="../media/image32.tiff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B8725-E771-46C5-B96D-096506FF1899}"/>
              </a:ext>
            </a:extLst>
          </p:cNvPr>
          <p:cNvSpPr/>
          <p:nvPr/>
        </p:nvSpPr>
        <p:spPr>
          <a:xfrm>
            <a:off x="4572985" y="3482537"/>
            <a:ext cx="3436881" cy="914399"/>
          </a:xfrm>
          <a:prstGeom prst="roundRect">
            <a:avLst/>
          </a:prstGeom>
          <a:solidFill>
            <a:srgbClr val="FAF7F7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Karla"/>
              </a:rPr>
              <a:t>Convolutional Neural Networks 3</a:t>
            </a:r>
            <a:br>
              <a:rPr lang="en-US" dirty="0">
                <a:latin typeface="Karla"/>
              </a:rPr>
            </a:br>
            <a:br>
              <a:rPr lang="en-US" dirty="0"/>
            </a:br>
            <a:br>
              <a:rPr lang="en-US" dirty="0">
                <a:latin typeface="Karla"/>
              </a:rPr>
            </a:br>
            <a:r>
              <a:rPr lang="en-US" sz="2400" dirty="0">
                <a:latin typeface="Karla"/>
              </a:rPr>
              <a:t>Pavlos Protopapas 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66067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326034"/>
              </p:ext>
            </p:extLst>
          </p:nvPr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08597"/>
              </p:ext>
            </p:extLst>
          </p:nvPr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C3588F-A392-8A42-BA6C-B5C519214AAD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2x2 stride 2x2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55CF7B-A631-8642-9344-2D5D7A220E98}"/>
              </a:ext>
            </a:extLst>
          </p:cNvPr>
          <p:cNvSpPr/>
          <p:nvPr/>
        </p:nvSpPr>
        <p:spPr>
          <a:xfrm>
            <a:off x="5706338" y="1666067"/>
            <a:ext cx="857640" cy="801428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13E69D-037A-4A45-81B8-4A3B67D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34241"/>
              </p:ext>
            </p:extLst>
          </p:nvPr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48932"/>
              </p:ext>
            </p:extLst>
          </p:nvPr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276478"/>
              </p:ext>
            </p:extLst>
          </p:nvPr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A83B5-68D5-9D49-AE35-548DC5B45A56}"/>
              </a:ext>
            </a:extLst>
          </p:cNvPr>
          <p:cNvSpPr/>
          <p:nvPr/>
        </p:nvSpPr>
        <p:spPr>
          <a:xfrm>
            <a:off x="4874747" y="2471737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BAFD767-A41E-9140-B2F8-10026E67CD21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2x2 stride 2x2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14975-099D-854C-9BAE-855C03FE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45939"/>
              </p:ext>
            </p:extLst>
          </p:nvPr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00956"/>
              </p:ext>
            </p:extLst>
          </p:nvPr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A83B5-68D5-9D49-AE35-548DC5B45A56}"/>
              </a:ext>
            </a:extLst>
          </p:cNvPr>
          <p:cNvSpPr/>
          <p:nvPr/>
        </p:nvSpPr>
        <p:spPr>
          <a:xfrm>
            <a:off x="5717433" y="2471737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AEC39E1-311C-5744-9478-570912CBEC3C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2x2 stride 2x2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0A916D-52AF-E548-8B0F-18D2F8E7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4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/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606038-E954-7546-A602-321DD572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98019"/>
              </p:ext>
            </p:extLst>
          </p:nvPr>
        </p:nvGraphicFramePr>
        <p:xfrm>
          <a:off x="9305817" y="4092532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1C7192-6183-6347-8989-794D311715F2}"/>
              </a:ext>
            </a:extLst>
          </p:cNvPr>
          <p:cNvSpPr txBox="1"/>
          <p:nvPr/>
        </p:nvSpPr>
        <p:spPr>
          <a:xfrm>
            <a:off x="9024458" y="337464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DE3ED1-C4C2-044B-8A34-0504E3F3014D}"/>
              </a:ext>
            </a:extLst>
          </p:cNvPr>
          <p:cNvSpPr/>
          <p:nvPr/>
        </p:nvSpPr>
        <p:spPr>
          <a:xfrm rot="10800000">
            <a:off x="10124140" y="4266413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BC0BA5-4B4D-D84F-8721-A56EDFDE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609170"/>
              </p:ext>
            </p:extLst>
          </p:nvPr>
        </p:nvGraphicFramePr>
        <p:xfrm>
          <a:off x="4343754" y="374609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ight Arrow 27">
            <a:extLst>
              <a:ext uri="{FF2B5EF4-FFF2-40B4-BE49-F238E27FC236}">
                <a16:creationId xmlns:a16="http://schemas.microsoft.com/office/drawing/2014/main" id="{F35D37FA-B085-2A4A-8190-B2244C7580AF}"/>
              </a:ext>
            </a:extLst>
          </p:cNvPr>
          <p:cNvSpPr/>
          <p:nvPr/>
        </p:nvSpPr>
        <p:spPr>
          <a:xfrm rot="10800000">
            <a:off x="8567257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0E38BA5-6A64-814D-BF5C-3C9AE6F9DC2C}"/>
              </a:ext>
            </a:extLst>
          </p:cNvPr>
          <p:cNvSpPr/>
          <p:nvPr/>
        </p:nvSpPr>
        <p:spPr>
          <a:xfrm rot="10800000">
            <a:off x="6121239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CFFA59B-2732-B64C-9D78-E42BDF100B18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Reverse mode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0CACB2-86E4-F94D-B073-C353A62A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9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/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606038-E954-7546-A602-321DD572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30615"/>
              </p:ext>
            </p:extLst>
          </p:nvPr>
        </p:nvGraphicFramePr>
        <p:xfrm>
          <a:off x="9305817" y="4092532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1C7192-6183-6347-8989-794D311715F2}"/>
              </a:ext>
            </a:extLst>
          </p:cNvPr>
          <p:cNvSpPr txBox="1"/>
          <p:nvPr/>
        </p:nvSpPr>
        <p:spPr>
          <a:xfrm>
            <a:off x="9024458" y="337464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DE3ED1-C4C2-044B-8A34-0504E3F3014D}"/>
              </a:ext>
            </a:extLst>
          </p:cNvPr>
          <p:cNvSpPr/>
          <p:nvPr/>
        </p:nvSpPr>
        <p:spPr>
          <a:xfrm rot="10800000">
            <a:off x="10124140" y="4266413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BC0BA5-4B4D-D84F-8721-A56EDFDE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63634"/>
              </p:ext>
            </p:extLst>
          </p:nvPr>
        </p:nvGraphicFramePr>
        <p:xfrm>
          <a:off x="4343754" y="374609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ight Arrow 27">
            <a:extLst>
              <a:ext uri="{FF2B5EF4-FFF2-40B4-BE49-F238E27FC236}">
                <a16:creationId xmlns:a16="http://schemas.microsoft.com/office/drawing/2014/main" id="{F35D37FA-B085-2A4A-8190-B2244C7580AF}"/>
              </a:ext>
            </a:extLst>
          </p:cNvPr>
          <p:cNvSpPr/>
          <p:nvPr/>
        </p:nvSpPr>
        <p:spPr>
          <a:xfrm rot="10800000">
            <a:off x="8567257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0E38BA5-6A64-814D-BF5C-3C9AE6F9DC2C}"/>
              </a:ext>
            </a:extLst>
          </p:cNvPr>
          <p:cNvSpPr/>
          <p:nvPr/>
        </p:nvSpPr>
        <p:spPr>
          <a:xfrm rot="10800000">
            <a:off x="6121239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32626A-8C4B-FC45-8E0E-506FE7ACF1FD}"/>
              </a:ext>
            </a:extLst>
          </p:cNvPr>
          <p:cNvSpPr/>
          <p:nvPr/>
        </p:nvSpPr>
        <p:spPr>
          <a:xfrm>
            <a:off x="9305085" y="4095518"/>
            <a:ext cx="366334" cy="41090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6C636E-910F-7A43-8BA8-1F7F6BA884D7}"/>
              </a:ext>
            </a:extLst>
          </p:cNvPr>
          <p:cNvSpPr/>
          <p:nvPr/>
        </p:nvSpPr>
        <p:spPr>
          <a:xfrm>
            <a:off x="6840851" y="3747623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2F71C-EF92-8748-BDDD-676E9222B958}"/>
              </a:ext>
            </a:extLst>
          </p:cNvPr>
          <p:cNvSpPr/>
          <p:nvPr/>
        </p:nvSpPr>
        <p:spPr>
          <a:xfrm>
            <a:off x="4354053" y="3754646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6F7868F-C4B7-BC46-B425-3EB3986DB546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Reverse mode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DFEB52-4563-4D46-ADC6-0DB8377C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7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/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606038-E954-7546-A602-321DD572983B}"/>
              </a:ext>
            </a:extLst>
          </p:cNvPr>
          <p:cNvGraphicFramePr>
            <a:graphicFrameLocks noGrp="1"/>
          </p:cNvGraphicFramePr>
          <p:nvPr/>
        </p:nvGraphicFramePr>
        <p:xfrm>
          <a:off x="9305817" y="4092532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1C7192-6183-6347-8989-794D311715F2}"/>
              </a:ext>
            </a:extLst>
          </p:cNvPr>
          <p:cNvSpPr txBox="1"/>
          <p:nvPr/>
        </p:nvSpPr>
        <p:spPr>
          <a:xfrm>
            <a:off x="9024458" y="337464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DE3ED1-C4C2-044B-8A34-0504E3F3014D}"/>
              </a:ext>
            </a:extLst>
          </p:cNvPr>
          <p:cNvSpPr/>
          <p:nvPr/>
        </p:nvSpPr>
        <p:spPr>
          <a:xfrm rot="10800000">
            <a:off x="10124140" y="4266413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BC0BA5-4B4D-D84F-8721-A56EDFDE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91722"/>
              </p:ext>
            </p:extLst>
          </p:nvPr>
        </p:nvGraphicFramePr>
        <p:xfrm>
          <a:off x="4343754" y="374609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ight Arrow 27">
            <a:extLst>
              <a:ext uri="{FF2B5EF4-FFF2-40B4-BE49-F238E27FC236}">
                <a16:creationId xmlns:a16="http://schemas.microsoft.com/office/drawing/2014/main" id="{F35D37FA-B085-2A4A-8190-B2244C7580AF}"/>
              </a:ext>
            </a:extLst>
          </p:cNvPr>
          <p:cNvSpPr/>
          <p:nvPr/>
        </p:nvSpPr>
        <p:spPr>
          <a:xfrm rot="10800000">
            <a:off x="8567257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0E38BA5-6A64-814D-BF5C-3C9AE6F9DC2C}"/>
              </a:ext>
            </a:extLst>
          </p:cNvPr>
          <p:cNvSpPr/>
          <p:nvPr/>
        </p:nvSpPr>
        <p:spPr>
          <a:xfrm rot="10800000">
            <a:off x="6121239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32626A-8C4B-FC45-8E0E-506FE7ACF1FD}"/>
              </a:ext>
            </a:extLst>
          </p:cNvPr>
          <p:cNvSpPr/>
          <p:nvPr/>
        </p:nvSpPr>
        <p:spPr>
          <a:xfrm>
            <a:off x="9655689" y="4095518"/>
            <a:ext cx="366334" cy="41090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6C636E-910F-7A43-8BA8-1F7F6BA884D7}"/>
              </a:ext>
            </a:extLst>
          </p:cNvPr>
          <p:cNvSpPr/>
          <p:nvPr/>
        </p:nvSpPr>
        <p:spPr>
          <a:xfrm>
            <a:off x="7678211" y="3748107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2F71C-EF92-8748-BDDD-676E9222B958}"/>
              </a:ext>
            </a:extLst>
          </p:cNvPr>
          <p:cNvSpPr/>
          <p:nvPr/>
        </p:nvSpPr>
        <p:spPr>
          <a:xfrm>
            <a:off x="5205697" y="3743981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406225B-0179-064C-BA57-F2186AE74DCA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Reverse mode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19514A-9DDF-D64E-960A-F2C68FF3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2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/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606038-E954-7546-A602-321DD572983B}"/>
              </a:ext>
            </a:extLst>
          </p:cNvPr>
          <p:cNvGraphicFramePr>
            <a:graphicFrameLocks noGrp="1"/>
          </p:cNvGraphicFramePr>
          <p:nvPr/>
        </p:nvGraphicFramePr>
        <p:xfrm>
          <a:off x="9305817" y="4092532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1C7192-6183-6347-8989-794D311715F2}"/>
              </a:ext>
            </a:extLst>
          </p:cNvPr>
          <p:cNvSpPr txBox="1"/>
          <p:nvPr/>
        </p:nvSpPr>
        <p:spPr>
          <a:xfrm>
            <a:off x="9024458" y="337464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DE3ED1-C4C2-044B-8A34-0504E3F3014D}"/>
              </a:ext>
            </a:extLst>
          </p:cNvPr>
          <p:cNvSpPr/>
          <p:nvPr/>
        </p:nvSpPr>
        <p:spPr>
          <a:xfrm rot="10800000">
            <a:off x="10124140" y="4266413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BC0BA5-4B4D-D84F-8721-A56EDFDE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63356"/>
              </p:ext>
            </p:extLst>
          </p:nvPr>
        </p:nvGraphicFramePr>
        <p:xfrm>
          <a:off x="4343754" y="374609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ight Arrow 27">
            <a:extLst>
              <a:ext uri="{FF2B5EF4-FFF2-40B4-BE49-F238E27FC236}">
                <a16:creationId xmlns:a16="http://schemas.microsoft.com/office/drawing/2014/main" id="{F35D37FA-B085-2A4A-8190-B2244C7580AF}"/>
              </a:ext>
            </a:extLst>
          </p:cNvPr>
          <p:cNvSpPr/>
          <p:nvPr/>
        </p:nvSpPr>
        <p:spPr>
          <a:xfrm rot="10800000">
            <a:off x="8567257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0E38BA5-6A64-814D-BF5C-3C9AE6F9DC2C}"/>
              </a:ext>
            </a:extLst>
          </p:cNvPr>
          <p:cNvSpPr/>
          <p:nvPr/>
        </p:nvSpPr>
        <p:spPr>
          <a:xfrm rot="10800000">
            <a:off x="6121239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32626A-8C4B-FC45-8E0E-506FE7ACF1FD}"/>
              </a:ext>
            </a:extLst>
          </p:cNvPr>
          <p:cNvSpPr/>
          <p:nvPr/>
        </p:nvSpPr>
        <p:spPr>
          <a:xfrm>
            <a:off x="9313127" y="4495205"/>
            <a:ext cx="366334" cy="41090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6C636E-910F-7A43-8BA8-1F7F6BA884D7}"/>
              </a:ext>
            </a:extLst>
          </p:cNvPr>
          <p:cNvSpPr/>
          <p:nvPr/>
        </p:nvSpPr>
        <p:spPr>
          <a:xfrm>
            <a:off x="6833220" y="4534968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2F71C-EF92-8748-BDDD-676E9222B958}"/>
              </a:ext>
            </a:extLst>
          </p:cNvPr>
          <p:cNvSpPr/>
          <p:nvPr/>
        </p:nvSpPr>
        <p:spPr>
          <a:xfrm>
            <a:off x="4343754" y="4521134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8CC098-4F1D-054D-AE8C-90A01AC765CC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Reverse mode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F21D41B-2735-A244-8F16-5BCCDB25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/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606038-E954-7546-A602-321DD572983B}"/>
              </a:ext>
            </a:extLst>
          </p:cNvPr>
          <p:cNvGraphicFramePr>
            <a:graphicFrameLocks noGrp="1"/>
          </p:cNvGraphicFramePr>
          <p:nvPr/>
        </p:nvGraphicFramePr>
        <p:xfrm>
          <a:off x="9305817" y="4092532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1C7192-6183-6347-8989-794D311715F2}"/>
              </a:ext>
            </a:extLst>
          </p:cNvPr>
          <p:cNvSpPr txBox="1"/>
          <p:nvPr/>
        </p:nvSpPr>
        <p:spPr>
          <a:xfrm>
            <a:off x="9024458" y="337464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DE3ED1-C4C2-044B-8A34-0504E3F3014D}"/>
              </a:ext>
            </a:extLst>
          </p:cNvPr>
          <p:cNvSpPr/>
          <p:nvPr/>
        </p:nvSpPr>
        <p:spPr>
          <a:xfrm rot="10800000">
            <a:off x="10124140" y="4266413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BC0BA5-4B4D-D84F-8721-A56EDFDE1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41248"/>
              </p:ext>
            </p:extLst>
          </p:nvPr>
        </p:nvGraphicFramePr>
        <p:xfrm>
          <a:off x="4343754" y="374609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ight Arrow 27">
            <a:extLst>
              <a:ext uri="{FF2B5EF4-FFF2-40B4-BE49-F238E27FC236}">
                <a16:creationId xmlns:a16="http://schemas.microsoft.com/office/drawing/2014/main" id="{F35D37FA-B085-2A4A-8190-B2244C7580AF}"/>
              </a:ext>
            </a:extLst>
          </p:cNvPr>
          <p:cNvSpPr/>
          <p:nvPr/>
        </p:nvSpPr>
        <p:spPr>
          <a:xfrm rot="10800000">
            <a:off x="8567257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0E38BA5-6A64-814D-BF5C-3C9AE6F9DC2C}"/>
              </a:ext>
            </a:extLst>
          </p:cNvPr>
          <p:cNvSpPr/>
          <p:nvPr/>
        </p:nvSpPr>
        <p:spPr>
          <a:xfrm rot="10800000">
            <a:off x="6121239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32626A-8C4B-FC45-8E0E-506FE7ACF1FD}"/>
              </a:ext>
            </a:extLst>
          </p:cNvPr>
          <p:cNvSpPr/>
          <p:nvPr/>
        </p:nvSpPr>
        <p:spPr>
          <a:xfrm>
            <a:off x="9672611" y="4495205"/>
            <a:ext cx="366334" cy="41090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6C636E-910F-7A43-8BA8-1F7F6BA884D7}"/>
              </a:ext>
            </a:extLst>
          </p:cNvPr>
          <p:cNvSpPr/>
          <p:nvPr/>
        </p:nvSpPr>
        <p:spPr>
          <a:xfrm>
            <a:off x="7678211" y="4538852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2F71C-EF92-8748-BDDD-676E9222B958}"/>
              </a:ext>
            </a:extLst>
          </p:cNvPr>
          <p:cNvSpPr/>
          <p:nvPr/>
        </p:nvSpPr>
        <p:spPr>
          <a:xfrm>
            <a:off x="5200876" y="4513591"/>
            <a:ext cx="840253" cy="768573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2EA00AA-EB4B-A641-879C-2E9DE1CDCD01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Reverse mode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9F992C2-7BEC-F64B-AC1C-D233235B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7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8606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/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x</a:t>
                      </a:r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E606038-E954-7546-A602-321DD572983B}"/>
              </a:ext>
            </a:extLst>
          </p:cNvPr>
          <p:cNvGraphicFramePr>
            <a:graphicFrameLocks noGrp="1"/>
          </p:cNvGraphicFramePr>
          <p:nvPr/>
        </p:nvGraphicFramePr>
        <p:xfrm>
          <a:off x="9305817" y="4092532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1C7192-6183-6347-8989-794D311715F2}"/>
              </a:ext>
            </a:extLst>
          </p:cNvPr>
          <p:cNvSpPr txBox="1"/>
          <p:nvPr/>
        </p:nvSpPr>
        <p:spPr>
          <a:xfrm>
            <a:off x="9024458" y="3374649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DE3ED1-C4C2-044B-8A34-0504E3F3014D}"/>
              </a:ext>
            </a:extLst>
          </p:cNvPr>
          <p:cNvSpPr/>
          <p:nvPr/>
        </p:nvSpPr>
        <p:spPr>
          <a:xfrm rot="10800000">
            <a:off x="10124140" y="4266413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2BC0BA5-4B4D-D84F-8721-A56EDFDE1B80}"/>
              </a:ext>
            </a:extLst>
          </p:cNvPr>
          <p:cNvGraphicFramePr>
            <a:graphicFrameLocks noGrp="1"/>
          </p:cNvGraphicFramePr>
          <p:nvPr/>
        </p:nvGraphicFramePr>
        <p:xfrm>
          <a:off x="4343754" y="3746095"/>
          <a:ext cx="1701104" cy="1554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5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Right Arrow 27">
            <a:extLst>
              <a:ext uri="{FF2B5EF4-FFF2-40B4-BE49-F238E27FC236}">
                <a16:creationId xmlns:a16="http://schemas.microsoft.com/office/drawing/2014/main" id="{F35D37FA-B085-2A4A-8190-B2244C7580AF}"/>
              </a:ext>
            </a:extLst>
          </p:cNvPr>
          <p:cNvSpPr/>
          <p:nvPr/>
        </p:nvSpPr>
        <p:spPr>
          <a:xfrm rot="10800000">
            <a:off x="8567257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0E38BA5-6A64-814D-BF5C-3C9AE6F9DC2C}"/>
              </a:ext>
            </a:extLst>
          </p:cNvPr>
          <p:cNvSpPr/>
          <p:nvPr/>
        </p:nvSpPr>
        <p:spPr>
          <a:xfrm rot="10800000">
            <a:off x="6121239" y="4278742"/>
            <a:ext cx="624063" cy="462995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5CBB3D52-9C92-5948-9C35-6BE06E12F973}"/>
              </a:ext>
            </a:extLst>
          </p:cNvPr>
          <p:cNvSpPr/>
          <p:nvPr/>
        </p:nvSpPr>
        <p:spPr>
          <a:xfrm flipH="1">
            <a:off x="2429942" y="3703360"/>
            <a:ext cx="1475522" cy="921009"/>
          </a:xfrm>
          <a:prstGeom prst="bentUpArrow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5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E7C65-6110-1B4C-AFD0-4965EBD73762}"/>
              </a:ext>
            </a:extLst>
          </p:cNvPr>
          <p:cNvSpPr txBox="1"/>
          <p:nvPr/>
        </p:nvSpPr>
        <p:spPr>
          <a:xfrm>
            <a:off x="3610466" y="39309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2EBA755-CBEC-3641-8C46-502EFCB1448A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Reverse mode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80936D1-10E1-4140-8064-8E5CB2B2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9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 lIns="91440" tIns="45720" rIns="91440" bIns="45720" anchor="t"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Regularization for 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Layers Receptive Field and dilated convolutions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Weights and feature maps visualization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05A33-2275-E24D-BCD6-D43081A2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785077-8444-6146-ABCB-6FE64E6E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61EAC-D4E6-9046-B602-3E0FBCC8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7A8CB-635C-814E-9825-A32A4E40ABCB}"/>
              </a:ext>
            </a:extLst>
          </p:cNvPr>
          <p:cNvSpPr txBox="1"/>
          <p:nvPr/>
        </p:nvSpPr>
        <p:spPr>
          <a:xfrm>
            <a:off x="2902284" y="2052935"/>
            <a:ext cx="81427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Karla"/>
              </a:rPr>
              <a:t>Convolutional Neural Networks III</a:t>
            </a:r>
            <a:br>
              <a:rPr lang="en-US" sz="3200" dirty="0">
                <a:latin typeface="Karla"/>
              </a:rPr>
            </a:b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660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(or activation) is looking at (i.e. be affected by).</a:t>
            </a:r>
          </a:p>
          <a:p>
            <a:endParaRPr lang="en-US" sz="2400" dirty="0"/>
          </a:p>
          <a:p>
            <a:r>
              <a:rPr lang="en-US" sz="2400" dirty="0"/>
              <a:t>The receptive field size is a crucial issue in many visual tasks, as the output must respond to large enough areas in the image to capture information about large objects.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6C11-544A-A94D-8B51-B5598DC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7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(or activation) is looking at (i.e. be affected by).</a:t>
            </a:r>
          </a:p>
          <a:p>
            <a:endParaRPr lang="en-US" sz="2400" dirty="0"/>
          </a:p>
          <a:p>
            <a:r>
              <a:rPr lang="en-US" sz="2400" dirty="0"/>
              <a:t>Let’s look at the receptive field in 1D, no padding, stride 1 and kernel 3x1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889103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36617"/>
                  </p:ext>
                </p:extLst>
              </p:nvPr>
            </p:nvGraphicFramePr>
            <p:xfrm>
              <a:off x="1932919" y="4451227"/>
              <a:ext cx="2725347" cy="370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36617"/>
                  </p:ext>
                </p:extLst>
              </p:nvPr>
            </p:nvGraphicFramePr>
            <p:xfrm>
              <a:off x="1932919" y="4451227"/>
              <a:ext cx="2725347" cy="370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3333" r="-20277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817" t="-3333" r="-105634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333" r="-4167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178380" y="51723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313023"/>
                  </p:ext>
                </p:extLst>
              </p:nvPr>
            </p:nvGraphicFramePr>
            <p:xfrm>
              <a:off x="2771688" y="363061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313023"/>
                  </p:ext>
                </p:extLst>
              </p:nvPr>
            </p:nvGraphicFramePr>
            <p:xfrm>
              <a:off x="2771688" y="363061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58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89" r="-277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2912086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912086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876355" y="4407805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ket 14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976047-0FB0-184B-9B1A-6FBA2A33E1E4}"/>
              </a:ext>
            </a:extLst>
          </p:cNvPr>
          <p:cNvSpPr txBox="1"/>
          <p:nvPr/>
        </p:nvSpPr>
        <p:spPr>
          <a:xfrm>
            <a:off x="201868" y="36198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BA28B6-0CEC-B64F-897E-7103A566877B}"/>
              </a:ext>
            </a:extLst>
          </p:cNvPr>
          <p:cNvSpPr/>
          <p:nvPr/>
        </p:nvSpPr>
        <p:spPr>
          <a:xfrm>
            <a:off x="1054711" y="5880980"/>
            <a:ext cx="1256571" cy="898316"/>
          </a:xfrm>
          <a:prstGeom prst="wedgeRoundRectCallout">
            <a:avLst>
              <a:gd name="adj1" fmla="val -39357"/>
              <a:gd name="adj2" fmla="val -123854"/>
              <a:gd name="adj3" fmla="val 16667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26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FEC36632-05F6-BD49-B5DB-15B90D34DEF2}"/>
              </a:ext>
            </a:extLst>
          </p:cNvPr>
          <p:cNvSpPr/>
          <p:nvPr/>
        </p:nvSpPr>
        <p:spPr>
          <a:xfrm>
            <a:off x="7255294" y="3535238"/>
            <a:ext cx="1256571" cy="898316"/>
          </a:xfrm>
          <a:prstGeom prst="wedgeRoundRectCallout">
            <a:avLst>
              <a:gd name="adj1" fmla="val -241127"/>
              <a:gd name="adj2" fmla="val 61219"/>
              <a:gd name="adj3" fmla="val 16667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26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1D Kernel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538FFD78-0A70-F84D-88A5-8251821ECD25}"/>
              </a:ext>
            </a:extLst>
          </p:cNvPr>
          <p:cNvSpPr/>
          <p:nvPr/>
        </p:nvSpPr>
        <p:spPr>
          <a:xfrm>
            <a:off x="5467714" y="2906174"/>
            <a:ext cx="1256571" cy="898316"/>
          </a:xfrm>
          <a:prstGeom prst="wedgeRoundRectCallout">
            <a:avLst>
              <a:gd name="adj1" fmla="val -182691"/>
              <a:gd name="adj2" fmla="val 51965"/>
              <a:gd name="adj3" fmla="val 16667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26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 map element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2CA77B6-2317-E747-BA39-5E1D369E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2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0" grpId="0"/>
      <p:bldP spid="6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(or activation) is looking at (i.e. be affected by).</a:t>
            </a:r>
          </a:p>
          <a:p>
            <a:endParaRPr lang="en-US" sz="2400" dirty="0"/>
          </a:p>
          <a:p>
            <a:r>
              <a:rPr lang="en-US" sz="2400" dirty="0"/>
              <a:t>Let’s look at the receptive field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39377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551101"/>
                  </p:ext>
                </p:extLst>
              </p:nvPr>
            </p:nvGraphicFramePr>
            <p:xfrm>
              <a:off x="2884639" y="4451227"/>
              <a:ext cx="2725347" cy="370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2551101"/>
                  </p:ext>
                </p:extLst>
              </p:nvPr>
            </p:nvGraphicFramePr>
            <p:xfrm>
              <a:off x="2884639" y="4451227"/>
              <a:ext cx="2725347" cy="370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3333" r="-20277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817" t="-3333" r="-105634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333" r="-4167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079551"/>
                  </p:ext>
                </p:extLst>
              </p:nvPr>
            </p:nvGraphicFramePr>
            <p:xfrm>
              <a:off x="2771688" y="363061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3079551"/>
                  </p:ext>
                </p:extLst>
              </p:nvPr>
            </p:nvGraphicFramePr>
            <p:xfrm>
              <a:off x="2771688" y="363061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58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89" r="-277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3882472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82472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702875"/>
                  </p:ext>
                </p:extLst>
              </p:nvPr>
            </p:nvGraphicFramePr>
            <p:xfrm>
              <a:off x="3710944" y="3634495"/>
              <a:ext cx="908449" cy="36887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4702875"/>
                  </p:ext>
                </p:extLst>
              </p:nvPr>
            </p:nvGraphicFramePr>
            <p:xfrm>
              <a:off x="3710944" y="3634495"/>
              <a:ext cx="908449" cy="36887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8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89" t="-3333" r="-2778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oup 18"/>
          <p:cNvGrpSpPr/>
          <p:nvPr/>
        </p:nvGrpSpPr>
        <p:grpSpPr>
          <a:xfrm>
            <a:off x="1837248" y="4392307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ket 21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47A5C3-5B97-4842-BF18-6A77A34521B7}"/>
              </a:ext>
            </a:extLst>
          </p:cNvPr>
          <p:cNvSpPr txBox="1"/>
          <p:nvPr/>
        </p:nvSpPr>
        <p:spPr>
          <a:xfrm>
            <a:off x="178380" y="51723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4B88F-2EE2-B540-90B9-F11FF194CFC3}"/>
              </a:ext>
            </a:extLst>
          </p:cNvPr>
          <p:cNvSpPr txBox="1"/>
          <p:nvPr/>
        </p:nvSpPr>
        <p:spPr>
          <a:xfrm>
            <a:off x="201868" y="36198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798BC-A736-AE4C-B04F-7A366E28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7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(or activation) is looking at (i.e. be affected by).</a:t>
            </a:r>
          </a:p>
          <a:p>
            <a:endParaRPr lang="en-US" sz="2400" dirty="0"/>
          </a:p>
          <a:p>
            <a:r>
              <a:rPr lang="en-US" sz="2400" dirty="0"/>
              <a:t>Let’s look at the receptive field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47042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907943"/>
                  </p:ext>
                </p:extLst>
              </p:nvPr>
            </p:nvGraphicFramePr>
            <p:xfrm>
              <a:off x="3743055" y="4451227"/>
              <a:ext cx="2725347" cy="370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907943"/>
                  </p:ext>
                </p:extLst>
              </p:nvPr>
            </p:nvGraphicFramePr>
            <p:xfrm>
              <a:off x="3743055" y="4451227"/>
              <a:ext cx="2725347" cy="3702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08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3333" r="-20277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389" t="-3333" r="-102778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389" t="-3333" r="-2778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!!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220255"/>
                  </p:ext>
                </p:extLst>
              </p:nvPr>
            </p:nvGraphicFramePr>
            <p:xfrm>
              <a:off x="2771688" y="363061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!!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1220255"/>
                  </p:ext>
                </p:extLst>
              </p:nvPr>
            </p:nvGraphicFramePr>
            <p:xfrm>
              <a:off x="2771688" y="363061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58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89" r="-2778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16200000">
                <a:off x="4831162" y="3995325"/>
                <a:ext cx="6297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1162" y="3995325"/>
                <a:ext cx="629728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!!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9499392"/>
                  </p:ext>
                </p:extLst>
              </p:nvPr>
            </p:nvGraphicFramePr>
            <p:xfrm>
              <a:off x="3710944" y="3634495"/>
              <a:ext cx="908449" cy="36887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!!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9499392"/>
                  </p:ext>
                </p:extLst>
              </p:nvPr>
            </p:nvGraphicFramePr>
            <p:xfrm>
              <a:off x="3710944" y="3634495"/>
              <a:ext cx="908449" cy="36887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8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89" t="-3333" r="-2778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!!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83942"/>
                  </p:ext>
                </p:extLst>
              </p:nvPr>
            </p:nvGraphicFramePr>
            <p:xfrm>
              <a:off x="4651503" y="3630617"/>
              <a:ext cx="908449" cy="37719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!!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83942"/>
                  </p:ext>
                </p:extLst>
              </p:nvPr>
            </p:nvGraphicFramePr>
            <p:xfrm>
              <a:off x="4651503" y="3630617"/>
              <a:ext cx="908449" cy="37719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89" r="-4167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Group 19"/>
          <p:cNvGrpSpPr/>
          <p:nvPr/>
        </p:nvGrpSpPr>
        <p:grpSpPr>
          <a:xfrm>
            <a:off x="2736154" y="4407805"/>
            <a:ext cx="3834689" cy="1244511"/>
            <a:chOff x="876355" y="4407805"/>
            <a:chExt cx="3834689" cy="1244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28" y="4762128"/>
                  <a:ext cx="629728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∑</m:t>
                        </m:r>
                      </m:oMath>
                    </m:oMathPara>
                  </a14:m>
                  <a:endParaRPr lang="en-US" sz="3200" b="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76355" y="4679891"/>
                  <a:ext cx="103605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ket 22"/>
            <p:cNvSpPr/>
            <p:nvPr/>
          </p:nvSpPr>
          <p:spPr>
            <a:xfrm>
              <a:off x="1813302" y="4407805"/>
              <a:ext cx="119617" cy="1201089"/>
            </a:xfrm>
            <a:prstGeom prst="leftBracke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 flipH="1">
              <a:off x="4605486" y="4451227"/>
              <a:ext cx="105558" cy="1201089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051" y="4744050"/>
                  <a:ext cx="629728" cy="4924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874" y="4797694"/>
                  <a:ext cx="62972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1E25BEA-77DB-B241-842D-ECE80983A55E}"/>
              </a:ext>
            </a:extLst>
          </p:cNvPr>
          <p:cNvSpPr txBox="1"/>
          <p:nvPr/>
        </p:nvSpPr>
        <p:spPr>
          <a:xfrm>
            <a:off x="140280" y="51723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28" name="!!TextBox L1">
            <a:extLst>
              <a:ext uri="{FF2B5EF4-FFF2-40B4-BE49-F238E27FC236}">
                <a16:creationId xmlns:a16="http://schemas.microsoft.com/office/drawing/2014/main" id="{D87B6A13-B4F4-9F46-A2C9-6C507F12F9DA}"/>
              </a:ext>
            </a:extLst>
          </p:cNvPr>
          <p:cNvSpPr txBox="1"/>
          <p:nvPr/>
        </p:nvSpPr>
        <p:spPr>
          <a:xfrm>
            <a:off x="201868" y="36198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2053C-E949-F14B-B61E-803AB791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(or activation) is looking at (i.e. be affected by).</a:t>
            </a:r>
          </a:p>
          <a:p>
            <a:endParaRPr lang="en-US" sz="2400" dirty="0"/>
          </a:p>
          <a:p>
            <a:r>
              <a:rPr lang="en-US" sz="2400" dirty="0"/>
              <a:t>Let’s look at the receptive field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8332AD1-10A6-6E46-B1B0-9C563B8C19E2}"/>
              </a:ext>
            </a:extLst>
          </p:cNvPr>
          <p:cNvSpPr txBox="1"/>
          <p:nvPr/>
        </p:nvSpPr>
        <p:spPr>
          <a:xfrm>
            <a:off x="196589" y="514650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!!Table 12">
                <a:extLst>
                  <a:ext uri="{FF2B5EF4-FFF2-40B4-BE49-F238E27FC236}">
                    <a16:creationId xmlns:a16="http://schemas.microsoft.com/office/drawing/2014/main" id="{4C36FF12-9DE5-DB4C-8B7A-726A541F8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572373"/>
                  </p:ext>
                </p:extLst>
              </p:nvPr>
            </p:nvGraphicFramePr>
            <p:xfrm>
              <a:off x="2784940" y="435948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!!Table 12">
                <a:extLst>
                  <a:ext uri="{FF2B5EF4-FFF2-40B4-BE49-F238E27FC236}">
                    <a16:creationId xmlns:a16="http://schemas.microsoft.com/office/drawing/2014/main" id="{4C36FF12-9DE5-DB4C-8B7A-726A541F8A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572373"/>
                  </p:ext>
                </p:extLst>
              </p:nvPr>
            </p:nvGraphicFramePr>
            <p:xfrm>
              <a:off x="2784940" y="4359487"/>
              <a:ext cx="908449" cy="3758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58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9" t="-3333" r="-4167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!!Table 14">
                <a:extLst>
                  <a:ext uri="{FF2B5EF4-FFF2-40B4-BE49-F238E27FC236}">
                    <a16:creationId xmlns:a16="http://schemas.microsoft.com/office/drawing/2014/main" id="{03355496-E6DD-C948-8E4F-9665BE477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515681"/>
                  </p:ext>
                </p:extLst>
              </p:nvPr>
            </p:nvGraphicFramePr>
            <p:xfrm>
              <a:off x="3724196" y="4363365"/>
              <a:ext cx="908449" cy="36887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!!Table 14">
                <a:extLst>
                  <a:ext uri="{FF2B5EF4-FFF2-40B4-BE49-F238E27FC236}">
                    <a16:creationId xmlns:a16="http://schemas.microsoft.com/office/drawing/2014/main" id="{03355496-E6DD-C948-8E4F-9665BE477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515681"/>
                  </p:ext>
                </p:extLst>
              </p:nvPr>
            </p:nvGraphicFramePr>
            <p:xfrm>
              <a:off x="3724196" y="4363365"/>
              <a:ext cx="908449" cy="36887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88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89" t="-3333" r="-4167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!!Table 15">
                <a:extLst>
                  <a:ext uri="{FF2B5EF4-FFF2-40B4-BE49-F238E27FC236}">
                    <a16:creationId xmlns:a16="http://schemas.microsoft.com/office/drawing/2014/main" id="{37672286-D85A-A14F-BD1E-F2370E162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742378"/>
                  </p:ext>
                </p:extLst>
              </p:nvPr>
            </p:nvGraphicFramePr>
            <p:xfrm>
              <a:off x="4651503" y="4359487"/>
              <a:ext cx="908449" cy="37719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37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9ABB5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!!Table 15">
                <a:extLst>
                  <a:ext uri="{FF2B5EF4-FFF2-40B4-BE49-F238E27FC236}">
                    <a16:creationId xmlns:a16="http://schemas.microsoft.com/office/drawing/2014/main" id="{37672286-D85A-A14F-BD1E-F2370E1629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742378"/>
                  </p:ext>
                </p:extLst>
              </p:nvPr>
            </p:nvGraphicFramePr>
            <p:xfrm>
              <a:off x="4651503" y="4359487"/>
              <a:ext cx="908449" cy="37719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9084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71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89" t="-3333" r="-4167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!!TextBox L1">
            <a:extLst>
              <a:ext uri="{FF2B5EF4-FFF2-40B4-BE49-F238E27FC236}">
                <a16:creationId xmlns:a16="http://schemas.microsoft.com/office/drawing/2014/main" id="{BD1FE624-39FF-E14B-910F-69B5BF0C8603}"/>
              </a:ext>
            </a:extLst>
          </p:cNvPr>
          <p:cNvSpPr txBox="1"/>
          <p:nvPr/>
        </p:nvSpPr>
        <p:spPr>
          <a:xfrm>
            <a:off x="196589" y="437354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95B4BC-0B48-6E43-8F9C-F10D25C9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5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(or activation) is looking at (i.e. be affected by).</a:t>
            </a:r>
          </a:p>
          <a:p>
            <a:endParaRPr lang="en-US" sz="2400" dirty="0"/>
          </a:p>
          <a:p>
            <a:r>
              <a:rPr lang="en-US" sz="2400" dirty="0"/>
              <a:t>Let’s look at the receptive field in 1D, no padding, stride 1 and kernel 3x1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3318688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7A1C46D-890F-7646-8878-2BC765CC32F1}"/>
              </a:ext>
            </a:extLst>
          </p:cNvPr>
          <p:cNvGrpSpPr/>
          <p:nvPr/>
        </p:nvGrpSpPr>
        <p:grpSpPr>
          <a:xfrm>
            <a:off x="4197596" y="3942940"/>
            <a:ext cx="1752072" cy="418556"/>
            <a:chOff x="4222123" y="4781155"/>
            <a:chExt cx="1752072" cy="418556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57381B-8FDA-BE45-8EBA-DFB7A2BA7DE6}"/>
                </a:ext>
              </a:extLst>
            </p:cNvPr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CD4157-7364-DF4D-A078-3389037A4C5E}"/>
                </a:ext>
              </a:extLst>
            </p:cNvPr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3C40E6C-2E13-B74E-8824-6DF5B00FE407}"/>
                </a:ext>
              </a:extLst>
            </p:cNvPr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547BC1-0386-FB45-A448-87DC7EA3BBC4}"/>
              </a:ext>
            </a:extLst>
          </p:cNvPr>
          <p:cNvGrpSpPr/>
          <p:nvPr/>
        </p:nvGrpSpPr>
        <p:grpSpPr>
          <a:xfrm>
            <a:off x="5063978" y="3945028"/>
            <a:ext cx="1752072" cy="418556"/>
            <a:chOff x="4222123" y="4781155"/>
            <a:chExt cx="1752072" cy="418556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C5E4FD-D824-F644-9801-42D4DDC4EB87}"/>
                </a:ext>
              </a:extLst>
            </p:cNvPr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50AFE4-A9B1-024C-AB29-47555003CD60}"/>
                </a:ext>
              </a:extLst>
            </p:cNvPr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CF9632-AD27-C049-BE47-AAA70354B6D0}"/>
                </a:ext>
              </a:extLst>
            </p:cNvPr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701F5F-3536-8F43-A3C4-6991A4315111}"/>
              </a:ext>
            </a:extLst>
          </p:cNvPr>
          <p:cNvGrpSpPr/>
          <p:nvPr/>
        </p:nvGrpSpPr>
        <p:grpSpPr>
          <a:xfrm>
            <a:off x="5955412" y="3947116"/>
            <a:ext cx="1752072" cy="418556"/>
            <a:chOff x="4222123" y="4781155"/>
            <a:chExt cx="1752072" cy="418556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BD920BA-E777-2D4D-8672-CDA4525585F6}"/>
                </a:ext>
              </a:extLst>
            </p:cNvPr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7907222-1888-E144-A6AB-1FCDF10BCE60}"/>
                </a:ext>
              </a:extLst>
            </p:cNvPr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37B9989-CB10-384D-BFA8-38A120929FA7}"/>
                </a:ext>
              </a:extLst>
            </p:cNvPr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30653E-9B4A-3A42-A838-4A758318FD7B}"/>
              </a:ext>
            </a:extLst>
          </p:cNvPr>
          <p:cNvGrpSpPr/>
          <p:nvPr/>
        </p:nvGrpSpPr>
        <p:grpSpPr>
          <a:xfrm>
            <a:off x="6882336" y="3947116"/>
            <a:ext cx="1752072" cy="418556"/>
            <a:chOff x="4222123" y="4781155"/>
            <a:chExt cx="1752072" cy="41855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B7BA910-581D-5144-AB86-252A7DA706E6}"/>
                </a:ext>
              </a:extLst>
            </p:cNvPr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1DC7889-3C08-1543-959B-9297079A160A}"/>
                </a:ext>
              </a:extLst>
            </p:cNvPr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BB26D7-A8D7-194C-A331-C660A78C4CA1}"/>
                </a:ext>
              </a:extLst>
            </p:cNvPr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53FF976-FEA8-8846-930A-D9499C2A45EA}"/>
              </a:ext>
            </a:extLst>
          </p:cNvPr>
          <p:cNvSpPr txBox="1"/>
          <p:nvPr/>
        </p:nvSpPr>
        <p:spPr>
          <a:xfrm>
            <a:off x="182362" y="51537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3BB40C2-1AE8-BE42-8DCD-D328973B0894}"/>
              </a:ext>
            </a:extLst>
          </p:cNvPr>
          <p:cNvSpPr txBox="1"/>
          <p:nvPr/>
        </p:nvSpPr>
        <p:spPr>
          <a:xfrm>
            <a:off x="234689" y="4275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240D86-44D8-0F43-822F-0F2340FBD1B3}"/>
              </a:ext>
            </a:extLst>
          </p:cNvPr>
          <p:cNvSpPr txBox="1"/>
          <p:nvPr/>
        </p:nvSpPr>
        <p:spPr>
          <a:xfrm>
            <a:off x="234689" y="35280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15958-7E63-294D-A80F-2433B234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receptive field for each element of layer’s 2 is shown below.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95506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24104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73693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1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3269087" y="3952655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2683077-46BF-C94F-AF67-2FA22ED79D06}"/>
              </a:ext>
            </a:extLst>
          </p:cNvPr>
          <p:cNvSpPr txBox="1"/>
          <p:nvPr/>
        </p:nvSpPr>
        <p:spPr>
          <a:xfrm>
            <a:off x="182362" y="51537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6860AC-9D5B-7341-9C57-F5B81D42D147}"/>
              </a:ext>
            </a:extLst>
          </p:cNvPr>
          <p:cNvSpPr txBox="1"/>
          <p:nvPr/>
        </p:nvSpPr>
        <p:spPr>
          <a:xfrm>
            <a:off x="234689" y="4275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750026-4A5F-5C4C-976D-850F28F24716}"/>
              </a:ext>
            </a:extLst>
          </p:cNvPr>
          <p:cNvSpPr txBox="1"/>
          <p:nvPr/>
        </p:nvSpPr>
        <p:spPr>
          <a:xfrm>
            <a:off x="234689" y="35280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D9801-07A6-934F-A93D-D08DD015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receptive field for each element of layer’s 2 is shown below.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831332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720999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43064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363DA72-5B77-7F49-9651-4B79060B6F47}"/>
              </a:ext>
            </a:extLst>
          </p:cNvPr>
          <p:cNvSpPr txBox="1"/>
          <p:nvPr/>
        </p:nvSpPr>
        <p:spPr>
          <a:xfrm>
            <a:off x="182362" y="51537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89E068-F0B0-3B4D-A927-7D883B6AA20E}"/>
              </a:ext>
            </a:extLst>
          </p:cNvPr>
          <p:cNvSpPr txBox="1"/>
          <p:nvPr/>
        </p:nvSpPr>
        <p:spPr>
          <a:xfrm>
            <a:off x="234689" y="4275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9A0B5-2BF3-864E-AE79-479F08008949}"/>
              </a:ext>
            </a:extLst>
          </p:cNvPr>
          <p:cNvSpPr txBox="1"/>
          <p:nvPr/>
        </p:nvSpPr>
        <p:spPr>
          <a:xfrm>
            <a:off x="234689" y="35280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11539B-0BE2-EB46-B07F-7077D33D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34115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02701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60851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5084685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07D0D3C-F7A0-D947-99FA-657B8FECC545}"/>
              </a:ext>
            </a:extLst>
          </p:cNvPr>
          <p:cNvSpPr txBox="1"/>
          <p:nvPr/>
        </p:nvSpPr>
        <p:spPr>
          <a:xfrm>
            <a:off x="182362" y="51537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0B6A05-10A3-E14F-9B51-6B2A6B32DF32}"/>
              </a:ext>
            </a:extLst>
          </p:cNvPr>
          <p:cNvSpPr txBox="1"/>
          <p:nvPr/>
        </p:nvSpPr>
        <p:spPr>
          <a:xfrm>
            <a:off x="234689" y="4275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55A445-FF14-CA4F-8512-63A9017988D2}"/>
              </a:ext>
            </a:extLst>
          </p:cNvPr>
          <p:cNvSpPr txBox="1"/>
          <p:nvPr/>
        </p:nvSpPr>
        <p:spPr>
          <a:xfrm>
            <a:off x="234689" y="35280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2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35C77A79-FB9F-D446-A227-3A6F48646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r>
              <a:rPr lang="en-US" sz="2400" dirty="0"/>
              <a:t>The receptive field for each element of layer’s 2 is shown below.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A858E-BF65-AC4C-AEDA-14B7206B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receptive field for each element of layers 1 and 2 are shown below.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51470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4531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091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1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6137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363DA72-5B77-7F49-9651-4B79060B6F47}"/>
              </a:ext>
            </a:extLst>
          </p:cNvPr>
          <p:cNvSpPr txBox="1"/>
          <p:nvPr/>
        </p:nvSpPr>
        <p:spPr>
          <a:xfrm>
            <a:off x="182362" y="51537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89E068-F0B0-3B4D-A927-7D883B6AA20E}"/>
              </a:ext>
            </a:extLst>
          </p:cNvPr>
          <p:cNvSpPr txBox="1"/>
          <p:nvPr/>
        </p:nvSpPr>
        <p:spPr>
          <a:xfrm>
            <a:off x="234689" y="4275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9A0B5-2BF3-864E-AE79-479F08008949}"/>
              </a:ext>
            </a:extLst>
          </p:cNvPr>
          <p:cNvSpPr txBox="1"/>
          <p:nvPr/>
        </p:nvSpPr>
        <p:spPr>
          <a:xfrm>
            <a:off x="234689" y="35280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88EFE44-943B-4F4B-8572-98F4FB44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6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 lIns="91440" tIns="45720" rIns="91440" bIns="45720" anchor="t"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Regularization for 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 and dilated convolutions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Weights and feature maps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6650-955F-524F-BD29-0C3430EB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receptive field for each element of layers 1 and 2 are shown below.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029354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64992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C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C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793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793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552861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6932002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rgbClr val="F7961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363DA72-5B77-7F49-9651-4B79060B6F47}"/>
              </a:ext>
            </a:extLst>
          </p:cNvPr>
          <p:cNvSpPr txBox="1"/>
          <p:nvPr/>
        </p:nvSpPr>
        <p:spPr>
          <a:xfrm>
            <a:off x="182362" y="51537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Karla" pitchFamily="2" charset="0"/>
              </a:rPr>
              <a:t>Input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89E068-F0B0-3B4D-A927-7D883B6AA20E}"/>
              </a:ext>
            </a:extLst>
          </p:cNvPr>
          <p:cNvSpPr txBox="1"/>
          <p:nvPr/>
        </p:nvSpPr>
        <p:spPr>
          <a:xfrm>
            <a:off x="234689" y="427561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1</a:t>
            </a:r>
            <a:endParaRPr lang="en-US" i="1" dirty="0">
              <a:latin typeface="Karla" pitchFamily="2" charset="0"/>
              <a:ea typeface="Cambria Math" charset="0"/>
              <a:cs typeface="Cambria Math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D9A0B5-2BF3-864E-AE79-479F08008949}"/>
              </a:ext>
            </a:extLst>
          </p:cNvPr>
          <p:cNvSpPr txBox="1"/>
          <p:nvPr/>
        </p:nvSpPr>
        <p:spPr>
          <a:xfrm>
            <a:off x="234689" y="35280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Layer 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5F82B4-BFF9-8849-A268-5BA7FB85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Receptive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818140"/>
            <a:ext cx="10327008" cy="2111143"/>
          </a:xfrm>
        </p:spPr>
        <p:txBody>
          <a:bodyPr/>
          <a:lstStyle/>
          <a:p>
            <a:r>
              <a:rPr lang="en-US" sz="2400" dirty="0"/>
              <a:t>In 2D, it works the same way.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C0FD179D-EE67-0843-B3D6-8CA8CF1DDF93}"/>
              </a:ext>
            </a:extLst>
          </p:cNvPr>
          <p:cNvSpPr txBox="1">
            <a:spLocks/>
          </p:cNvSpPr>
          <p:nvPr/>
        </p:nvSpPr>
        <p:spPr>
          <a:xfrm>
            <a:off x="349292" y="132104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receptive field can be calculated using the recursive formula: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86941F-EC67-C748-935A-70C26692E341}"/>
                  </a:ext>
                </a:extLst>
              </p:cNvPr>
              <p:cNvSpPr/>
              <p:nvPr/>
            </p:nvSpPr>
            <p:spPr>
              <a:xfrm>
                <a:off x="468153" y="4147800"/>
                <a:ext cx="726717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kernel size (positive integer)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stride (positive integer)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86941F-EC67-C748-935A-70C26692E3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53" y="4147800"/>
                <a:ext cx="7267175" cy="954107"/>
              </a:xfrm>
              <a:prstGeom prst="rect">
                <a:avLst/>
              </a:prstGeom>
              <a:blipFill>
                <a:blip r:embed="rId7"/>
                <a:stretch>
                  <a:fillRect l="-1394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857D872-D9D8-064A-A10A-17DDB0369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436" y="1816256"/>
            <a:ext cx="4955969" cy="3122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B3232-718E-684F-83B0-07BED53243F5}"/>
                  </a:ext>
                </a:extLst>
              </p:cNvPr>
              <p:cNvSpPr txBox="1"/>
              <p:nvPr/>
            </p:nvSpPr>
            <p:spPr>
              <a:xfrm>
                <a:off x="111291" y="2195728"/>
                <a:ext cx="6118058" cy="1487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=1+</m:t>
                      </m:r>
                      <m:nary>
                        <m:naryPr>
                          <m:chr m:val="∑"/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ctrlPr>
                                <a:rPr lang="es-C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CL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s-CL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s-CL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L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L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B3232-718E-684F-83B0-07BED532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" y="2195728"/>
                <a:ext cx="6118058" cy="1487010"/>
              </a:xfrm>
              <a:prstGeom prst="rect">
                <a:avLst/>
              </a:prstGeom>
              <a:blipFill>
                <a:blip r:embed="rId9"/>
                <a:stretch>
                  <a:fillRect t="-101695" b="-16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9169EC-8E7D-FC48-B32F-F4F254B0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1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inflate</a:t>
            </a:r>
            <a:r>
              <a:rPr lang="en-US" sz="2400" dirty="0"/>
              <a:t>” the receptive field by inserting holes between the kernel elements. 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Dilated Convolutions.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Dilation rate</a:t>
            </a:r>
            <a:r>
              <a:rPr lang="en-US" sz="2400" dirty="0"/>
              <a:t> indicates how much the kernel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widened</a:t>
            </a:r>
            <a:r>
              <a:rPr lang="en-US" sz="24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46273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848572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94354"/>
              </p:ext>
            </p:extLst>
          </p:nvPr>
        </p:nvGraphicFramePr>
        <p:xfrm>
          <a:off x="3744893" y="3624979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7961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7961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1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79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760A20E-56A7-D044-BDED-BA93F99042BC}"/>
              </a:ext>
            </a:extLst>
          </p:cNvPr>
          <p:cNvGrpSpPr/>
          <p:nvPr/>
        </p:nvGrpSpPr>
        <p:grpSpPr>
          <a:xfrm>
            <a:off x="4199888" y="3965904"/>
            <a:ext cx="1752952" cy="426496"/>
            <a:chOff x="4199888" y="3965904"/>
            <a:chExt cx="1752952" cy="4264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237466" y="3972243"/>
              <a:ext cx="0" cy="42015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199888" y="3965904"/>
              <a:ext cx="175295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CB4BC1-512C-E743-92C9-32C960F44136}"/>
              </a:ext>
            </a:extLst>
          </p:cNvPr>
          <p:cNvCxnSpPr/>
          <p:nvPr/>
        </p:nvCxnSpPr>
        <p:spPr>
          <a:xfrm>
            <a:off x="4043791" y="4755404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F304D-D566-FF42-8624-49C2D5ED8F61}"/>
              </a:ext>
            </a:extLst>
          </p:cNvPr>
          <p:cNvGrpSpPr/>
          <p:nvPr/>
        </p:nvGrpSpPr>
        <p:grpSpPr>
          <a:xfrm>
            <a:off x="2208363" y="4742878"/>
            <a:ext cx="5458295" cy="433869"/>
            <a:chOff x="2208363" y="4742878"/>
            <a:chExt cx="5458295" cy="43386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7AEAB3-499F-B24F-B55A-B96C9FF32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8363" y="4755404"/>
              <a:ext cx="1841691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EB0ED5-F9F1-5F42-B99B-C0CA737BF182}"/>
                </a:ext>
              </a:extLst>
            </p:cNvPr>
            <p:cNvCxnSpPr>
              <a:cxnSpLocks/>
            </p:cNvCxnSpPr>
            <p:nvPr/>
          </p:nvCxnSpPr>
          <p:spPr>
            <a:xfrm>
              <a:off x="4050054" y="4755404"/>
              <a:ext cx="1812860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52602-6B5A-D54A-BA16-1863A3246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2107" y="4742878"/>
              <a:ext cx="1841691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76FF4F0-3886-BF4C-B99A-2A709A145855}"/>
                </a:ext>
              </a:extLst>
            </p:cNvPr>
            <p:cNvCxnSpPr/>
            <p:nvPr/>
          </p:nvCxnSpPr>
          <p:spPr>
            <a:xfrm>
              <a:off x="5853798" y="4742878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86BD94E-1064-B84F-A87C-405D650D2C81}"/>
                </a:ext>
              </a:extLst>
            </p:cNvPr>
            <p:cNvCxnSpPr>
              <a:cxnSpLocks/>
            </p:cNvCxnSpPr>
            <p:nvPr/>
          </p:nvCxnSpPr>
          <p:spPr>
            <a:xfrm>
              <a:off x="5853798" y="4742878"/>
              <a:ext cx="1812860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980259-0B7D-9C4A-96B5-B5F0D5BA25F2}"/>
              </a:ext>
            </a:extLst>
          </p:cNvPr>
          <p:cNvSpPr txBox="1"/>
          <p:nvPr/>
        </p:nvSpPr>
        <p:spPr>
          <a:xfrm>
            <a:off x="833415" y="6000988"/>
            <a:ext cx="1098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Original Idea: </a:t>
            </a:r>
            <a:r>
              <a:rPr lang="en-US" i="1" dirty="0" err="1"/>
              <a:t>Algorithme</a:t>
            </a:r>
            <a:r>
              <a:rPr lang="en-US" i="1" dirty="0"/>
              <a:t> a </a:t>
            </a:r>
            <a:r>
              <a:rPr lang="en-US" i="1" dirty="0" err="1"/>
              <a:t>trous</a:t>
            </a:r>
            <a:r>
              <a:rPr lang="en-US" dirty="0"/>
              <a:t>, an algorithm for wavelet decomposition (</a:t>
            </a:r>
            <a:r>
              <a:rPr lang="en-US" dirty="0" err="1"/>
              <a:t>Holschneider</a:t>
            </a:r>
            <a:r>
              <a:rPr lang="en-US" dirty="0"/>
              <a:t> et al., </a:t>
            </a:r>
            <a:r>
              <a:rPr lang="en-US" b="1" dirty="0"/>
              <a:t>1987</a:t>
            </a:r>
            <a:r>
              <a:rPr lang="en-US" dirty="0"/>
              <a:t>; </a:t>
            </a:r>
            <a:r>
              <a:rPr lang="en-US" dirty="0" err="1"/>
              <a:t>Shensa</a:t>
            </a:r>
            <a:r>
              <a:rPr lang="en-US" dirty="0"/>
              <a:t>, 1992)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413C3B-42A1-4C4C-954F-E2E087A005AF}"/>
              </a:ext>
            </a:extLst>
          </p:cNvPr>
          <p:cNvSpPr txBox="1"/>
          <p:nvPr/>
        </p:nvSpPr>
        <p:spPr>
          <a:xfrm>
            <a:off x="955964" y="3474336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Dilate rate=1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48514B2-EFFD-3E43-B7F1-91C59DB6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ABB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624979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796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6305CE7-7C72-E14D-AC09-54C6998505A0}"/>
              </a:ext>
            </a:extLst>
          </p:cNvPr>
          <p:cNvGrpSpPr/>
          <p:nvPr/>
        </p:nvGrpSpPr>
        <p:grpSpPr>
          <a:xfrm>
            <a:off x="3269660" y="3948090"/>
            <a:ext cx="3569005" cy="444310"/>
            <a:chOff x="4184058" y="3935564"/>
            <a:chExt cx="3569005" cy="444310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184058" y="3935564"/>
              <a:ext cx="1828580" cy="41100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37689" y="3959717"/>
              <a:ext cx="0" cy="42015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000111" y="3953378"/>
              <a:ext cx="175295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A95908-AC1B-DF4B-9919-7F6735C2F6A3}"/>
              </a:ext>
            </a:extLst>
          </p:cNvPr>
          <p:cNvGrpSpPr/>
          <p:nvPr/>
        </p:nvGrpSpPr>
        <p:grpSpPr>
          <a:xfrm>
            <a:off x="3227538" y="4742878"/>
            <a:ext cx="5458295" cy="456833"/>
            <a:chOff x="3058437" y="4742878"/>
            <a:chExt cx="5458295" cy="4568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CA47B3-9D26-CB45-AA93-6B99021FB87A}"/>
                </a:ext>
              </a:extLst>
            </p:cNvPr>
            <p:cNvGrpSpPr/>
            <p:nvPr/>
          </p:nvGrpSpPr>
          <p:grpSpPr>
            <a:xfrm>
              <a:off x="3100559" y="4755404"/>
              <a:ext cx="1793306" cy="426493"/>
              <a:chOff x="4184058" y="4755404"/>
              <a:chExt cx="1793306" cy="426493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4184058" y="4778368"/>
                <a:ext cx="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5CB4BC1-512C-E743-92C9-32C960F44136}"/>
                  </a:ext>
                </a:extLst>
              </p:cNvPr>
              <p:cNvCxnSpPr/>
              <p:nvPr/>
            </p:nvCxnSpPr>
            <p:spPr>
              <a:xfrm>
                <a:off x="5977364" y="4755404"/>
                <a:ext cx="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C60248-0B7D-8B40-93C5-9AE5CC68B3E7}"/>
                </a:ext>
              </a:extLst>
            </p:cNvPr>
            <p:cNvGrpSpPr/>
            <p:nvPr/>
          </p:nvGrpSpPr>
          <p:grpSpPr>
            <a:xfrm>
              <a:off x="3058437" y="4742878"/>
              <a:ext cx="5458295" cy="456833"/>
              <a:chOff x="4135673" y="4742878"/>
              <a:chExt cx="5458295" cy="456833"/>
            </a:xfrm>
          </p:grpSpPr>
          <p:cxnSp>
            <p:nvCxnSpPr>
              <p:cNvPr id="13" name="Straight Arrow Connector 12"/>
              <p:cNvCxnSpPr>
                <a:cxnSpLocks/>
                <a:endCxn id="5" idx="0"/>
              </p:cNvCxnSpPr>
              <p:nvPr/>
            </p:nvCxnSpPr>
            <p:spPr>
              <a:xfrm>
                <a:off x="4184058" y="4778368"/>
                <a:ext cx="1812860" cy="42134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07AEAB3-499F-B24F-B55A-B96C9FF32F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5673" y="4755404"/>
                <a:ext cx="1841691" cy="42134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1EB0ED5-F9F1-5F42-B99B-C0CA737BF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7364" y="4755404"/>
                <a:ext cx="1812860" cy="42134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C452602-6B5A-D54A-BA16-1863A32468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9417" y="4742878"/>
                <a:ext cx="1841691" cy="42134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76FF4F0-3886-BF4C-B99A-2A709A145855}"/>
                  </a:ext>
                </a:extLst>
              </p:cNvPr>
              <p:cNvCxnSpPr/>
              <p:nvPr/>
            </p:nvCxnSpPr>
            <p:spPr>
              <a:xfrm>
                <a:off x="7781108" y="4742878"/>
                <a:ext cx="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286BD94E-1064-B84F-A87C-405D650D2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1108" y="4742878"/>
                <a:ext cx="1812860" cy="421343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F92E916-9620-664E-A06E-77274CD4E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inflate</a:t>
            </a:r>
            <a:r>
              <a:rPr lang="en-US" sz="2400" dirty="0"/>
              <a:t>” the receptive field by inserting holes between the kernel elements. 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Dilated Convolutions.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Dilation rate</a:t>
            </a:r>
            <a:r>
              <a:rPr lang="en-US" sz="2400" dirty="0"/>
              <a:t> indicates how much the kernel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widened</a:t>
            </a:r>
            <a:r>
              <a:rPr lang="en-US" sz="2400" dirty="0"/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901B8F-7415-174B-BED4-C530BA2E2B3B}"/>
              </a:ext>
            </a:extLst>
          </p:cNvPr>
          <p:cNvSpPr txBox="1"/>
          <p:nvPr/>
        </p:nvSpPr>
        <p:spPr>
          <a:xfrm>
            <a:off x="955964" y="3474336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Dilate rate=1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1D541-B1B7-3547-85AA-44FA2C77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34871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2342367" y="4778368"/>
            <a:ext cx="1841691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84058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5" idx="0"/>
          </p:cNvCxnSpPr>
          <p:nvPr/>
        </p:nvCxnSpPr>
        <p:spPr>
          <a:xfrm>
            <a:off x="4184058" y="4778368"/>
            <a:ext cx="1812860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3744893" y="3624979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796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4184058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37689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000111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7AEAB3-499F-B24F-B55A-B96C9FF32FFE}"/>
              </a:ext>
            </a:extLst>
          </p:cNvPr>
          <p:cNvCxnSpPr>
            <a:cxnSpLocks/>
          </p:cNvCxnSpPr>
          <p:nvPr/>
        </p:nvCxnSpPr>
        <p:spPr>
          <a:xfrm flipH="1">
            <a:off x="4135673" y="4755404"/>
            <a:ext cx="1841691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CB4BC1-512C-E743-92C9-32C960F44136}"/>
              </a:ext>
            </a:extLst>
          </p:cNvPr>
          <p:cNvCxnSpPr/>
          <p:nvPr/>
        </p:nvCxnSpPr>
        <p:spPr>
          <a:xfrm>
            <a:off x="5977364" y="4755404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EB0ED5-F9F1-5F42-B99B-C0CA737BF182}"/>
              </a:ext>
            </a:extLst>
          </p:cNvPr>
          <p:cNvCxnSpPr>
            <a:cxnSpLocks/>
          </p:cNvCxnSpPr>
          <p:nvPr/>
        </p:nvCxnSpPr>
        <p:spPr>
          <a:xfrm>
            <a:off x="5977364" y="4755404"/>
            <a:ext cx="1812860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452602-6B5A-D54A-BA16-1863A3246880}"/>
              </a:ext>
            </a:extLst>
          </p:cNvPr>
          <p:cNvCxnSpPr>
            <a:cxnSpLocks/>
          </p:cNvCxnSpPr>
          <p:nvPr/>
        </p:nvCxnSpPr>
        <p:spPr>
          <a:xfrm flipH="1">
            <a:off x="5939417" y="4742878"/>
            <a:ext cx="1841691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6FF4F0-3886-BF4C-B99A-2A709A145855}"/>
              </a:ext>
            </a:extLst>
          </p:cNvPr>
          <p:cNvCxnSpPr/>
          <p:nvPr/>
        </p:nvCxnSpPr>
        <p:spPr>
          <a:xfrm>
            <a:off x="7781108" y="474287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6BD94E-1064-B84F-A87C-405D650D2C81}"/>
              </a:ext>
            </a:extLst>
          </p:cNvPr>
          <p:cNvCxnSpPr>
            <a:cxnSpLocks/>
          </p:cNvCxnSpPr>
          <p:nvPr/>
        </p:nvCxnSpPr>
        <p:spPr>
          <a:xfrm>
            <a:off x="7781108" y="4742878"/>
            <a:ext cx="1812860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A7EC7DE-937E-514E-A1CB-26DD42B0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inflate</a:t>
            </a:r>
            <a:r>
              <a:rPr lang="en-US" sz="2400" dirty="0"/>
              <a:t>” the receptive field by inserting holes between the kernel elements. 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Dilated Convolutions.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Dilation rate</a:t>
            </a:r>
            <a:r>
              <a:rPr lang="en-US" sz="2400" dirty="0"/>
              <a:t> indicates how much the kernel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widened</a:t>
            </a:r>
            <a:r>
              <a:rPr lang="en-US" sz="2400" dirty="0"/>
              <a:t>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B71076-469E-AF42-89F7-45C701EACD8F}"/>
              </a:ext>
            </a:extLst>
          </p:cNvPr>
          <p:cNvSpPr txBox="1"/>
          <p:nvPr/>
        </p:nvSpPr>
        <p:spPr>
          <a:xfrm>
            <a:off x="955964" y="3474336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Dilate rate=1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923-98B1-5B43-83AB-9CD5D1D7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9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37961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5107983" y="4778368"/>
            <a:ext cx="1812860" cy="42134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99505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646532"/>
              </p:ext>
            </p:extLst>
          </p:nvPr>
        </p:nvGraphicFramePr>
        <p:xfrm>
          <a:off x="3744893" y="3624979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796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0BC738-FEEB-4346-8CF0-74DCB4CDF320}"/>
              </a:ext>
            </a:extLst>
          </p:cNvPr>
          <p:cNvGrpSpPr/>
          <p:nvPr/>
        </p:nvGrpSpPr>
        <p:grpSpPr>
          <a:xfrm>
            <a:off x="5098458" y="3935564"/>
            <a:ext cx="3569005" cy="444310"/>
            <a:chOff x="4184058" y="3935564"/>
            <a:chExt cx="3569005" cy="444310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184058" y="3935564"/>
              <a:ext cx="1828580" cy="41100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037689" y="3959717"/>
              <a:ext cx="0" cy="42015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000111" y="3953378"/>
              <a:ext cx="175295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0DE32E-98F0-AA41-8A6F-A63F123F6468}"/>
              </a:ext>
            </a:extLst>
          </p:cNvPr>
          <p:cNvGrpSpPr/>
          <p:nvPr/>
        </p:nvGrpSpPr>
        <p:grpSpPr>
          <a:xfrm>
            <a:off x="3266292" y="4742878"/>
            <a:ext cx="5447857" cy="456833"/>
            <a:chOff x="2342367" y="4742878"/>
            <a:chExt cx="5447857" cy="456833"/>
          </a:xfrm>
        </p:grpSpPr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H="1">
              <a:off x="2342367" y="4778368"/>
              <a:ext cx="1841691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184058" y="4778368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07AEAB3-499F-B24F-B55A-B96C9FF32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5673" y="4755404"/>
              <a:ext cx="1841691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5CB4BC1-512C-E743-92C9-32C960F44136}"/>
                </a:ext>
              </a:extLst>
            </p:cNvPr>
            <p:cNvCxnSpPr/>
            <p:nvPr/>
          </p:nvCxnSpPr>
          <p:spPr>
            <a:xfrm>
              <a:off x="5977364" y="4755404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EB0ED5-F9F1-5F42-B99B-C0CA737BF182}"/>
                </a:ext>
              </a:extLst>
            </p:cNvPr>
            <p:cNvCxnSpPr>
              <a:cxnSpLocks/>
            </p:cNvCxnSpPr>
            <p:nvPr/>
          </p:nvCxnSpPr>
          <p:spPr>
            <a:xfrm>
              <a:off x="5977364" y="4755404"/>
              <a:ext cx="1812860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52602-6B5A-D54A-BA16-1863A3246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9417" y="4742878"/>
              <a:ext cx="1841691" cy="421343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76FF4F0-3886-BF4C-B99A-2A709A145855}"/>
                </a:ext>
              </a:extLst>
            </p:cNvPr>
            <p:cNvCxnSpPr/>
            <p:nvPr/>
          </p:nvCxnSpPr>
          <p:spPr>
            <a:xfrm>
              <a:off x="7762058" y="4752403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48FDE6D-C087-5746-B1C9-303F5EF1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“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inflate</a:t>
            </a:r>
            <a:r>
              <a:rPr lang="en-US" sz="2400" dirty="0"/>
              <a:t>” the receptive field by inserting holes between the kernel elements. 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called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Dilated Convolutions.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Dilation rate</a:t>
            </a:r>
            <a:r>
              <a:rPr lang="en-US" sz="2400" dirty="0"/>
              <a:t> indicates how much the kernel is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widened</a:t>
            </a:r>
            <a:r>
              <a:rPr lang="en-US" sz="2400" dirty="0"/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FC94D-AED1-7349-A9BD-52D9D526C7E3}"/>
              </a:ext>
            </a:extLst>
          </p:cNvPr>
          <p:cNvSpPr txBox="1"/>
          <p:nvPr/>
        </p:nvSpPr>
        <p:spPr>
          <a:xfrm>
            <a:off x="955964" y="3474336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Dilate rate=1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6B037-283C-E64A-AD60-EB0C1DC4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77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67E5F-0DE6-E445-BD39-FD37514B53DA}"/>
              </a:ext>
            </a:extLst>
          </p:cNvPr>
          <p:cNvSpPr txBox="1"/>
          <p:nvPr/>
        </p:nvSpPr>
        <p:spPr>
          <a:xfrm>
            <a:off x="349292" y="983807"/>
            <a:ext cx="7476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2D Example: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2x2 kernel, stride=1, dilate rate=1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D153B-D14F-314D-800A-ED26965B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" y="1937914"/>
            <a:ext cx="2844800" cy="4751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D7620-BCE2-1B48-9577-645AF8E2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1937912"/>
            <a:ext cx="2844801" cy="4751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6524A-D578-8345-A822-3D5DCA4C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576" y="1937912"/>
            <a:ext cx="2495983" cy="4699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D8A96-4B55-FE4C-9E2F-4B5BD4FE3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933" y="1937911"/>
            <a:ext cx="2449493" cy="469939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513B1-2F67-1943-8D70-44C4CFDD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67E5F-0DE6-E445-BD39-FD37514B53DA}"/>
              </a:ext>
            </a:extLst>
          </p:cNvPr>
          <p:cNvSpPr txBox="1"/>
          <p:nvPr/>
        </p:nvSpPr>
        <p:spPr>
          <a:xfrm>
            <a:off x="349292" y="983807"/>
            <a:ext cx="3719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pitchFamily="2" charset="0"/>
              </a:rPr>
              <a:t>There is a relationship between classification accuracy and receptive field size.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Karla" pitchFamily="2" charset="0"/>
              </a:rPr>
              <a:t>L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Karla" pitchFamily="2" charset="0"/>
              </a:rPr>
              <a:t>arge receptive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pitchFamily="2" charset="0"/>
              </a:rPr>
              <a:t>fields are necessary for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Karla" pitchFamily="2" charset="0"/>
              </a:rPr>
              <a:t>high-level recognition tasks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pitchFamily="2" charset="0"/>
              </a:rPr>
              <a:t>, but with diminishing rewards.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90724-ADE0-4A8E-80C9-D3049E3901B2}"/>
              </a:ext>
            </a:extLst>
          </p:cNvPr>
          <p:cNvSpPr txBox="1"/>
          <p:nvPr/>
        </p:nvSpPr>
        <p:spPr>
          <a:xfrm>
            <a:off x="349292" y="5860473"/>
            <a:ext cx="509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Karla" pitchFamily="2" charset="0"/>
              </a:rPr>
              <a:t>Araujo, A., Norris, W., &amp; Sim, J. (2019). </a:t>
            </a:r>
            <a:r>
              <a:rPr lang="en-US" sz="1400" b="0" i="0" u="none" strike="noStrike" dirty="0">
                <a:solidFill>
                  <a:srgbClr val="1A73E8"/>
                </a:solidFill>
                <a:effectLst/>
                <a:latin typeface="Karla" pitchFamily="2" charset="0"/>
                <a:hlinkClick r:id="rId3"/>
              </a:rPr>
              <a:t>Computing receptive fields of convolutional neural networks.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Karla" pitchFamily="2" charset="0"/>
              </a:rPr>
              <a:t>Distill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Karla" pitchFamily="2" charset="0"/>
              </a:rPr>
              <a:t>,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Karla" pitchFamily="2" charset="0"/>
              </a:rPr>
              <a:t>4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Karla" pitchFamily="2" charset="0"/>
              </a:rPr>
              <a:t>(11), e21.</a:t>
            </a:r>
            <a:endParaRPr lang="en-US" sz="1400" dirty="0">
              <a:latin typeface="Karla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569CE9-78EE-4AD4-BC76-892CD5BC0A52}"/>
              </a:ext>
            </a:extLst>
          </p:cNvPr>
          <p:cNvGrpSpPr/>
          <p:nvPr/>
        </p:nvGrpSpPr>
        <p:grpSpPr>
          <a:xfrm>
            <a:off x="5356884" y="818056"/>
            <a:ext cx="6761431" cy="5360788"/>
            <a:chOff x="4937083" y="783561"/>
            <a:chExt cx="6905625" cy="54751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D4A0F-7E82-450A-A7B5-87577677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937083" y="783561"/>
              <a:ext cx="6905625" cy="52908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C2F9EC-C17F-4A27-B945-FEA3F1D6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760" y="5985493"/>
              <a:ext cx="1973943" cy="273180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36094-78F6-AD41-8FF0-497DA1F5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0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 lIns="91440" tIns="45720" rIns="91440" bIns="45720" anchor="t"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Regularization for 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Weights and feature maps visualization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52335-3136-864C-B7D2-8D4745C64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92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75F6-ADBB-E844-818E-0B586B3A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Lessons for Visualization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001E-166B-D842-87E8-A7F88392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Aft>
                <a:spcPts val="600"/>
              </a:spcAft>
            </a:pPr>
            <a:r>
              <a:rPr lang="en-US" sz="2400" dirty="0"/>
              <a:t>Choosing/designing machine learning visualization requires that we think about:</a:t>
            </a:r>
          </a:p>
          <a:p>
            <a:pPr fontAlgn="base"/>
            <a:endParaRPr lang="en-US" sz="2400" dirty="0"/>
          </a:p>
          <a:p>
            <a:pPr lvl="1" fontAlgn="base">
              <a:spcBef>
                <a:spcPts val="624"/>
              </a:spcBef>
            </a:pPr>
            <a:r>
              <a:rPr lang="en-US" dirty="0"/>
              <a:t>are we visualizing to </a:t>
            </a:r>
            <a:r>
              <a:rPr lang="en-US" b="1" dirty="0"/>
              <a:t>diagnose</a:t>
            </a:r>
            <a:r>
              <a:rPr lang="en-US" dirty="0"/>
              <a:t> problems with our models?</a:t>
            </a:r>
          </a:p>
          <a:p>
            <a:pPr lvl="1" fontAlgn="base"/>
            <a:r>
              <a:rPr lang="en-US" dirty="0"/>
              <a:t>are we visualizing to </a:t>
            </a:r>
            <a:r>
              <a:rPr lang="en-US" b="1" dirty="0"/>
              <a:t>interpret</a:t>
            </a:r>
            <a:r>
              <a:rPr lang="en-US" dirty="0"/>
              <a:t> our model's meaningfulness?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 fontAlgn="base"/>
            <a:r>
              <a:rPr lang="en-US" dirty="0"/>
              <a:t>do we visualize decision boundaries, weights of our model, and or distributional differences in the data?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0E58-CE63-CB4A-A11C-A2544B2B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!!TextBox 5">
            <a:extLst>
              <a:ext uri="{FF2B5EF4-FFF2-40B4-BE49-F238E27FC236}">
                <a16:creationId xmlns:a16="http://schemas.microsoft.com/office/drawing/2014/main" id="{D618E168-9BF6-064B-9DC3-0C88CC657AC8}"/>
              </a:ext>
            </a:extLst>
          </p:cNvPr>
          <p:cNvSpPr txBox="1"/>
          <p:nvPr/>
        </p:nvSpPr>
        <p:spPr>
          <a:xfrm>
            <a:off x="833415" y="2062851"/>
            <a:ext cx="610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Why and for whom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 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to visualize?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 </a:t>
            </a:r>
          </a:p>
        </p:txBody>
      </p:sp>
      <p:sp>
        <p:nvSpPr>
          <p:cNvPr id="8" name="!!TextBox 7">
            <a:extLst>
              <a:ext uri="{FF2B5EF4-FFF2-40B4-BE49-F238E27FC236}">
                <a16:creationId xmlns:a16="http://schemas.microsoft.com/office/drawing/2014/main" id="{D405D839-CA96-7847-8C8F-7C9B8F88D079}"/>
              </a:ext>
            </a:extLst>
          </p:cNvPr>
          <p:cNvSpPr txBox="1"/>
          <p:nvPr/>
        </p:nvSpPr>
        <p:spPr>
          <a:xfrm>
            <a:off x="833415" y="3641292"/>
            <a:ext cx="6106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What and how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 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to visualize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? 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4D7D4D6-10CA-6F4B-881E-EEDA6B86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 lIns="91440" tIns="45720" rIns="91440" bIns="45720" anchor="t"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Regularization for 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 and dilated convolutions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Weights and feature maps visualization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2BC61-1029-0D47-AEEC-2520EA13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25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001E-166B-D842-87E8-A7F88392A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540871"/>
          </a:xfrm>
        </p:spPr>
        <p:txBody>
          <a:bodyPr/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Interpretability &amp; </a:t>
            </a:r>
            <a:r>
              <a:rPr lang="en-US" sz="2400" b="1" dirty="0" err="1"/>
              <a:t>Explainability</a:t>
            </a:r>
            <a:r>
              <a:rPr lang="en-US" sz="2400" b="1" dirty="0"/>
              <a:t>:</a:t>
            </a:r>
            <a:r>
              <a:rPr lang="en-US" sz="2400" dirty="0"/>
              <a:t> understand how deep learning models make decisions and what representations they have learned.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Debugging &amp; Improving Models:</a:t>
            </a:r>
            <a:r>
              <a:rPr lang="en-US" sz="2400" dirty="0"/>
              <a:t> help model developers build and debug their models, with the hope of expediting the iterative experimentation process to ultimately improve performance.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b="1" dirty="0"/>
              <a:t>Teaching Deep Learning Concepts:</a:t>
            </a:r>
            <a:r>
              <a:rPr lang="en-US" sz="2400" dirty="0"/>
              <a:t> educate non-expert users about AI.</a:t>
            </a:r>
          </a:p>
          <a:p>
            <a:pPr fontAlgn="base"/>
            <a:endParaRPr lang="en-US" sz="2400" i="1" dirty="0"/>
          </a:p>
          <a:p>
            <a:pPr fontAlgn="base"/>
            <a:r>
              <a:rPr lang="en-US" sz="2400" i="1" dirty="0"/>
              <a:t>From: </a:t>
            </a:r>
            <a:r>
              <a:rPr lang="en-US" sz="2400" i="1" u="sng" dirty="0">
                <a:hlinkClick r:id="rId2"/>
              </a:rPr>
              <a:t>Visual Analytics in Deep Learning: An Interrogative Survey for the Next Frontiers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0E58-CE63-CB4A-A11C-A2544B2B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ular Callout 21">
            <a:extLst>
              <a:ext uri="{FF2B5EF4-FFF2-40B4-BE49-F238E27FC236}">
                <a16:creationId xmlns:a16="http://schemas.microsoft.com/office/drawing/2014/main" id="{312E2246-F5F3-4EEA-BD24-F58A2ACCDA66}"/>
              </a:ext>
            </a:extLst>
          </p:cNvPr>
          <p:cNvSpPr/>
          <p:nvPr/>
        </p:nvSpPr>
        <p:spPr>
          <a:xfrm>
            <a:off x="151130" y="5349168"/>
            <a:ext cx="1063715" cy="662147"/>
          </a:xfrm>
          <a:prstGeom prst="wedgeRoundRectCallout">
            <a:avLst>
              <a:gd name="adj1" fmla="val 109993"/>
              <a:gd name="adj2" fmla="val -74076"/>
              <a:gd name="adj3" fmla="val 16667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26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me</a:t>
            </a:r>
          </a:p>
        </p:txBody>
      </p:sp>
      <p:sp>
        <p:nvSpPr>
          <p:cNvPr id="6" name="Rounded Rectangular Callout 21">
            <a:extLst>
              <a:ext uri="{FF2B5EF4-FFF2-40B4-BE49-F238E27FC236}">
                <a16:creationId xmlns:a16="http://schemas.microsoft.com/office/drawing/2014/main" id="{7F6C4A6D-8408-4ED8-ACA2-E876E5575F55}"/>
              </a:ext>
            </a:extLst>
          </p:cNvPr>
          <p:cNvSpPr/>
          <p:nvPr/>
        </p:nvSpPr>
        <p:spPr>
          <a:xfrm>
            <a:off x="130421" y="1839904"/>
            <a:ext cx="1063715" cy="662147"/>
          </a:xfrm>
          <a:prstGeom prst="wedgeRoundRectCallout">
            <a:avLst>
              <a:gd name="adj1" fmla="val 70422"/>
              <a:gd name="adj2" fmla="val -80651"/>
              <a:gd name="adj3" fmla="val 16667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26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others</a:t>
            </a:r>
          </a:p>
        </p:txBody>
      </p:sp>
      <p:sp>
        <p:nvSpPr>
          <p:cNvPr id="7" name="Rounded Rectangular Callout 21">
            <a:extLst>
              <a:ext uri="{FF2B5EF4-FFF2-40B4-BE49-F238E27FC236}">
                <a16:creationId xmlns:a16="http://schemas.microsoft.com/office/drawing/2014/main" id="{C9DDF98B-E564-4164-AF25-C67290F6E712}"/>
              </a:ext>
            </a:extLst>
          </p:cNvPr>
          <p:cNvSpPr/>
          <p:nvPr/>
        </p:nvSpPr>
        <p:spPr>
          <a:xfrm>
            <a:off x="10778993" y="3506250"/>
            <a:ext cx="1063715" cy="662147"/>
          </a:xfrm>
          <a:prstGeom prst="wedgeRoundRectCallout">
            <a:avLst>
              <a:gd name="adj1" fmla="val -149260"/>
              <a:gd name="adj2" fmla="val -65308"/>
              <a:gd name="adj3" fmla="val 16667"/>
            </a:avLst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26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us</a:t>
            </a:r>
          </a:p>
        </p:txBody>
      </p:sp>
      <p:sp>
        <p:nvSpPr>
          <p:cNvPr id="10" name="!!TextBox 5">
            <a:extLst>
              <a:ext uri="{FF2B5EF4-FFF2-40B4-BE49-F238E27FC236}">
                <a16:creationId xmlns:a16="http://schemas.microsoft.com/office/drawing/2014/main" id="{0CBD0D14-521E-F64B-8BA6-9500183698B7}"/>
              </a:ext>
            </a:extLst>
          </p:cNvPr>
          <p:cNvSpPr txBox="1"/>
          <p:nvPr/>
        </p:nvSpPr>
        <p:spPr>
          <a:xfrm>
            <a:off x="556688" y="185513"/>
            <a:ext cx="77210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Why and for whom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 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to visualize?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4F1996-A825-1944-8CD4-6EC31A21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92157-1B02-2F4D-8CF1-B6DE64A6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pPr fontAlgn="base"/>
            <a:r>
              <a:rPr lang="en-US" sz="2400" b="1" dirty="0"/>
              <a:t>What technical components of neural networks could be visualized?</a:t>
            </a:r>
            <a:endParaRPr lang="en-US" sz="2400" dirty="0"/>
          </a:p>
          <a:p>
            <a:pPr marL="1085820" lvl="1" indent="-342900" fontAlgn="base">
              <a:spcBef>
                <a:spcPts val="1824"/>
              </a:spcBef>
              <a:buFont typeface="Arial" panose="020B0604020202020204" pitchFamily="34" charset="0"/>
              <a:buChar char="•"/>
            </a:pPr>
            <a:r>
              <a:rPr lang="en-US" dirty="0"/>
              <a:t>Computational Graph &amp; Network Architecture</a:t>
            </a:r>
          </a:p>
          <a:p>
            <a:pPr marL="1085820" lvl="1" indent="-342900" fontAlgn="base">
              <a:buFont typeface="Arial" panose="020B0604020202020204" pitchFamily="34" charset="0"/>
              <a:buChar char="•"/>
            </a:pPr>
            <a:r>
              <a:rPr lang="en-US" dirty="0"/>
              <a:t>Learned Model Parameters: weights, filters</a:t>
            </a:r>
          </a:p>
          <a:p>
            <a:pPr marL="1085820" lvl="1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Individual Computational Units: activations, gradients</a:t>
            </a:r>
          </a:p>
          <a:p>
            <a:pPr marL="1085820" lvl="1" indent="-342900" fontAlgn="base">
              <a:buFont typeface="Arial" panose="020B0604020202020204" pitchFamily="34" charset="0"/>
              <a:buChar char="•"/>
            </a:pPr>
            <a:r>
              <a:rPr lang="en-US" dirty="0"/>
              <a:t>Aggregate information: performance metrics</a:t>
            </a:r>
          </a:p>
          <a:p>
            <a:pPr fontAlgn="base">
              <a:spcBef>
                <a:spcPts val="1824"/>
              </a:spcBef>
            </a:pPr>
            <a:endParaRPr lang="en-US" sz="2400" b="1" dirty="0"/>
          </a:p>
          <a:p>
            <a:pPr fontAlgn="base">
              <a:spcBef>
                <a:spcPts val="1824"/>
              </a:spcBef>
            </a:pPr>
            <a:r>
              <a:rPr lang="en-US" sz="2400" b="1" dirty="0"/>
              <a:t>How can they be insightfully visualized?</a:t>
            </a:r>
            <a:endParaRPr lang="en-US" sz="2400" dirty="0"/>
          </a:p>
          <a:p>
            <a:pPr fontAlgn="base">
              <a:spcBef>
                <a:spcPts val="1224"/>
              </a:spcBef>
            </a:pPr>
            <a:r>
              <a:rPr lang="en-US" sz="2400" dirty="0"/>
              <a:t>How depends on the type of data and model as well as our specific investigative goal.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A5DEE-D282-2C43-937E-B2E959F9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!!TextBox 7">
            <a:extLst>
              <a:ext uri="{FF2B5EF4-FFF2-40B4-BE49-F238E27FC236}">
                <a16:creationId xmlns:a16="http://schemas.microsoft.com/office/drawing/2014/main" id="{1040AE80-376F-8649-9A48-B5A4BE30A18E}"/>
              </a:ext>
            </a:extLst>
          </p:cNvPr>
          <p:cNvSpPr txBox="1"/>
          <p:nvPr/>
        </p:nvSpPr>
        <p:spPr>
          <a:xfrm>
            <a:off x="568719" y="188230"/>
            <a:ext cx="61060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What and how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 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to visualize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77"/>
              </a:rPr>
              <a:t>?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E8AF0-EC74-C548-8079-36EEE4BFA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4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2434-0E7D-3849-B10E-22B71C96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Visualize for Neural Network Models?</a:t>
            </a:r>
            <a:br>
              <a:rPr lang="en-US" b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E4175-1EEE-9146-A0CC-64B871930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292" y="894647"/>
                <a:ext cx="7170445" cy="5129878"/>
              </a:xfrm>
            </p:spPr>
            <p:txBody>
              <a:bodyPr>
                <a:noAutofit/>
              </a:bodyPr>
              <a:lstStyle/>
              <a:p>
                <a:pPr fontAlgn="base"/>
                <a:r>
                  <a:rPr lang="en-US" sz="2400" dirty="0"/>
                  <a:t>For logistic regression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L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CL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C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CL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we can interrogate the model by printing out the weights of the model.</a:t>
                </a:r>
              </a:p>
              <a:p>
                <a:pPr fontAlgn="base"/>
                <a:endParaRPr lang="en-US" sz="2400" dirty="0"/>
              </a:p>
              <a:p>
                <a:pPr fontAlgn="base"/>
                <a:r>
                  <a:rPr lang="en-US" sz="2400" dirty="0"/>
                  <a:t>Recalling from previous lectures, we can visualize the feature importance looking at the coefficients</a:t>
                </a:r>
              </a:p>
              <a:p>
                <a:pPr fontAlgn="base"/>
                <a:endParaRPr lang="en-US" sz="2400" dirty="0"/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L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s-C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=1)</m:t>
                                  </m:r>
                                </m:num>
                                <m:den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CL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=0)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CL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s-CL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CL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fontAlgn="base"/>
                <a:endParaRPr lang="en-US" sz="2400" dirty="0"/>
              </a:p>
              <a:p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E4175-1EEE-9146-A0CC-64B871930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92" y="894647"/>
                <a:ext cx="7170445" cy="5129878"/>
              </a:xfrm>
              <a:blipFill>
                <a:blip r:embed="rId2"/>
                <a:stretch>
                  <a:fillRect l="-1237" t="-988" r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B2AB-DFA0-064A-B25C-0F29623F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3861D69-2EE1-1C4C-9273-CB60CDE31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86" y="892492"/>
            <a:ext cx="4650594" cy="4636996"/>
          </a:xfrm>
          <a:prstGeom prst="rect">
            <a:avLst/>
          </a:prstGeom>
        </p:spPr>
      </p:pic>
      <p:sp>
        <p:nvSpPr>
          <p:cNvPr id="70" name="Rounded Rectangular Callout 21">
            <a:extLst>
              <a:ext uri="{FF2B5EF4-FFF2-40B4-BE49-F238E27FC236}">
                <a16:creationId xmlns:a16="http://schemas.microsoft.com/office/drawing/2014/main" id="{976DEF03-FD24-4458-8816-E90FD1915756}"/>
              </a:ext>
            </a:extLst>
          </p:cNvPr>
          <p:cNvSpPr/>
          <p:nvPr/>
        </p:nvSpPr>
        <p:spPr>
          <a:xfrm>
            <a:off x="599100" y="4867341"/>
            <a:ext cx="1063715" cy="662147"/>
          </a:xfrm>
          <a:prstGeom prst="wedgeRoundRectCallout">
            <a:avLst>
              <a:gd name="adj1" fmla="val 116044"/>
              <a:gd name="adj2" fmla="val -69263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log-odds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41B67-8BB2-BC43-B911-F9F4DF12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2434-0E7D-3849-B10E-22B71C96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Visualize for Neural Network Models?</a:t>
            </a:r>
            <a:br>
              <a:rPr lang="en-US" b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E4175-1EEE-9146-A0CC-64B871930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893551"/>
                <a:ext cx="10748985" cy="2075025"/>
              </a:xfrm>
            </p:spPr>
            <p:txBody>
              <a:bodyPr>
                <a:noAutofit/>
              </a:bodyPr>
              <a:lstStyle/>
              <a:p>
                <a:pPr fontAlgn="base"/>
                <a:endParaRPr lang="en-US" sz="2400" dirty="0"/>
              </a:p>
              <a:p>
                <a:pPr fontAlgn="base"/>
                <a:r>
                  <a:rPr lang="en-US" sz="2400" dirty="0"/>
                  <a:t>For a neural network classifier, </a:t>
                </a:r>
                <a14:m>
                  <m:oMath xmlns:m="http://schemas.openxmlformats.org/officeDocument/2006/math">
                    <m:r>
                      <a:rPr lang="es-CL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L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CL" sz="24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L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would it be helpful to print out all the weights?</a:t>
                </a:r>
              </a:p>
              <a:p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E4175-1EEE-9146-A0CC-64B871930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893551"/>
                <a:ext cx="10748985" cy="2075025"/>
              </a:xfrm>
              <a:blipFill>
                <a:blip r:embed="rId2"/>
                <a:stretch>
                  <a:fillRect l="-825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B2AB-DFA0-064A-B25C-0F29623F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26BF863-98F5-8140-BEC9-68585EE03702}"/>
              </a:ext>
            </a:extLst>
          </p:cNvPr>
          <p:cNvGrpSpPr/>
          <p:nvPr/>
        </p:nvGrpSpPr>
        <p:grpSpPr>
          <a:xfrm>
            <a:off x="1707854" y="2387647"/>
            <a:ext cx="7594931" cy="3437114"/>
            <a:chOff x="247135" y="3204037"/>
            <a:chExt cx="7594931" cy="34371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979852-38E0-FA47-A85D-3C80C995D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2654" y="3583832"/>
              <a:ext cx="450000" cy="450000"/>
            </a:xfrm>
            <a:prstGeom prst="ellipse">
              <a:avLst/>
            </a:prstGeom>
            <a:solidFill>
              <a:srgbClr val="77D7C4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5F196A-81F5-A940-B463-692B1DA88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2654" y="4106454"/>
              <a:ext cx="450000" cy="450000"/>
            </a:xfrm>
            <a:prstGeom prst="ellipse">
              <a:avLst/>
            </a:prstGeom>
            <a:solidFill>
              <a:srgbClr val="77D7C4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11E509-7DCF-AE40-8B8C-10EE410BFF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8452" y="4629076"/>
              <a:ext cx="450000" cy="450000"/>
            </a:xfrm>
            <a:prstGeom prst="ellipse">
              <a:avLst/>
            </a:prstGeom>
            <a:solidFill>
              <a:srgbClr val="77D7C4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4E4627-0F10-D746-B493-34CC4B6F1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2654" y="5151698"/>
              <a:ext cx="450000" cy="450000"/>
            </a:xfrm>
            <a:prstGeom prst="ellipse">
              <a:avLst/>
            </a:prstGeom>
            <a:solidFill>
              <a:srgbClr val="77D7C4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D8E438-EECA-AB43-945A-4BF51612E3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2654" y="5674320"/>
              <a:ext cx="450000" cy="450000"/>
            </a:xfrm>
            <a:prstGeom prst="ellipse">
              <a:avLst/>
            </a:prstGeom>
            <a:solidFill>
              <a:srgbClr val="77D7C4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31AF6E-CEB3-B54A-A6B1-80C36AFEA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2654" y="6191151"/>
              <a:ext cx="450000" cy="450000"/>
            </a:xfrm>
            <a:prstGeom prst="ellipse">
              <a:avLst/>
            </a:prstGeom>
            <a:solidFill>
              <a:srgbClr val="77D7C4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80BF55-1B99-8740-BA74-CECB9704EE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3213" y="4106454"/>
              <a:ext cx="450000" cy="450000"/>
            </a:xfrm>
            <a:prstGeom prst="ellipse">
              <a:avLst/>
            </a:prstGeom>
            <a:solidFill>
              <a:srgbClr val="FF7E7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966DA59-81D0-5A41-91CF-82312E6955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3213" y="4629076"/>
              <a:ext cx="450000" cy="450000"/>
            </a:xfrm>
            <a:prstGeom prst="ellipse">
              <a:avLst/>
            </a:prstGeom>
            <a:solidFill>
              <a:srgbClr val="FF7E7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3C7EAF9-174D-1245-9DB1-47175D1C06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3213" y="5150564"/>
              <a:ext cx="450000" cy="450000"/>
            </a:xfrm>
            <a:prstGeom prst="ellipse">
              <a:avLst/>
            </a:prstGeom>
            <a:solidFill>
              <a:srgbClr val="FF7E7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BC6206-8F35-AD4A-BCE9-7D488BE7DD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3213" y="5674320"/>
              <a:ext cx="450000" cy="450000"/>
            </a:xfrm>
            <a:prstGeom prst="ellipse">
              <a:avLst/>
            </a:prstGeom>
            <a:solidFill>
              <a:srgbClr val="FF7E79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274B55-A3E4-8241-A41C-D4BF1F2483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8407" y="4312642"/>
              <a:ext cx="450000" cy="450000"/>
            </a:xfrm>
            <a:prstGeom prst="ellipse">
              <a:avLst/>
            </a:prstGeom>
            <a:solidFill>
              <a:srgbClr val="4A88A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8E29B6-D55C-3F48-9CEA-FA28D5D7C9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8407" y="4874811"/>
              <a:ext cx="450000" cy="450000"/>
            </a:xfrm>
            <a:prstGeom prst="ellipse">
              <a:avLst/>
            </a:prstGeom>
            <a:solidFill>
              <a:srgbClr val="4A88A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D42DEE-26D3-4949-A6C9-9FE0D4F779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8407" y="5451540"/>
              <a:ext cx="450000" cy="450000"/>
            </a:xfrm>
            <a:prstGeom prst="ellipse">
              <a:avLst/>
            </a:prstGeom>
            <a:solidFill>
              <a:srgbClr val="4A88A3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F3BA62-6C09-9440-BF22-DAB39054D5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64929" y="4889820"/>
              <a:ext cx="450000" cy="4500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5A2B75-649C-DC46-8DEB-751E3BCCEF42}"/>
                </a:ext>
              </a:extLst>
            </p:cNvPr>
            <p:cNvCxnSpPr>
              <a:cxnSpLocks/>
              <a:stCxn id="6" idx="6"/>
              <a:endCxn id="17" idx="2"/>
            </p:cNvCxnSpPr>
            <p:nvPr/>
          </p:nvCxnSpPr>
          <p:spPr>
            <a:xfrm>
              <a:off x="2292654" y="3808832"/>
              <a:ext cx="1310559" cy="52262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F00D9E-9501-F649-8683-7113F7D73C93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2292654" y="4331454"/>
              <a:ext cx="1310559" cy="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16F45B-4945-C042-BA5F-FD9E3BD9F7EE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2298452" y="4331454"/>
              <a:ext cx="1304761" cy="52262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181E48C-D3CA-984F-B41E-13AA5B4EF68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2292654" y="4331454"/>
              <a:ext cx="1310559" cy="1045244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069BEF1-5C4D-9D4D-AD59-621B9BD2445E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2292654" y="4331454"/>
              <a:ext cx="1310559" cy="1567866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387E5D4-7EE0-D14D-A104-5C3D8625FB40}"/>
                </a:ext>
              </a:extLst>
            </p:cNvPr>
            <p:cNvCxnSpPr>
              <a:cxnSpLocks/>
              <a:stCxn id="6" idx="6"/>
              <a:endCxn id="19" idx="2"/>
            </p:cNvCxnSpPr>
            <p:nvPr/>
          </p:nvCxnSpPr>
          <p:spPr>
            <a:xfrm>
              <a:off x="2292654" y="3808832"/>
              <a:ext cx="1310559" cy="156673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5D28B8-DF30-6A4B-8163-54ED77CE0730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298452" y="3808831"/>
              <a:ext cx="1304761" cy="1045245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ED39674-2B76-6843-84E8-DBF61F59D746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2292654" y="4331454"/>
              <a:ext cx="1310559" cy="52262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AF464EF-63DF-AE43-9457-6E513D79004B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2298452" y="4854076"/>
              <a:ext cx="1304761" cy="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E5D2738-422A-4A4E-AAB0-865702D798F9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2292654" y="4854076"/>
              <a:ext cx="1310559" cy="52262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BC619A9-91E6-9F48-986B-F0541AF4D242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2292654" y="4854076"/>
              <a:ext cx="1310559" cy="1045244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E580717-E80A-3948-920C-BA2E1E0EFE08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292654" y="4854076"/>
              <a:ext cx="1310559" cy="1562075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151DC4F-B9F1-A342-9094-7E92259C5000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2292654" y="4331454"/>
              <a:ext cx="1310559" cy="2084697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58876FC-BDAB-BB43-815F-E723E63F596F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>
              <a:off x="2292654" y="4331454"/>
              <a:ext cx="1310559" cy="104411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D06B6A-3EB8-6948-A495-81E9A4E96634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2298452" y="4854076"/>
              <a:ext cx="1304761" cy="521488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938AA77-B2F9-6549-8778-7F3CC5577A4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2292654" y="5375564"/>
              <a:ext cx="1310559" cy="1134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FFA9DC5-2EDB-CE45-B1DF-801C99A97226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2292654" y="5375564"/>
              <a:ext cx="1310559" cy="523756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ADDAC56-8A48-684F-99B8-2C7726EE64EA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292654" y="5375564"/>
              <a:ext cx="1310559" cy="1040587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792A20A-F7A4-E946-9364-0884DD748C9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292654" y="3848027"/>
              <a:ext cx="1310559" cy="2051293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265722A-A877-1F45-9B5E-95B968CCF6B6}"/>
                </a:ext>
              </a:extLst>
            </p:cNvPr>
            <p:cNvCxnSpPr>
              <a:cxnSpLocks/>
              <a:stCxn id="12" idx="6"/>
              <a:endCxn id="20" idx="2"/>
            </p:cNvCxnSpPr>
            <p:nvPr/>
          </p:nvCxnSpPr>
          <p:spPr>
            <a:xfrm>
              <a:off x="2292654" y="4331454"/>
              <a:ext cx="1310559" cy="1567866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5DFAA8F-B18C-E44A-897B-28F29A3C06FB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2298452" y="4854076"/>
              <a:ext cx="1304761" cy="1045244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F0D3394-2C52-CC44-8BF5-AAB312E4249F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292654" y="5376698"/>
              <a:ext cx="1310559" cy="52262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C861BE1-2BE5-4445-9D65-8C44D1A8C5E5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292654" y="5899320"/>
              <a:ext cx="1310559" cy="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4B1A0C7-368C-9946-9986-A64A31A007C7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292654" y="5899320"/>
              <a:ext cx="1310559" cy="51683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D4CAA34-0CEA-8F4F-9727-D80E73B1F849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4053213" y="4331454"/>
              <a:ext cx="1125194" cy="206188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DE8892-0F83-5444-A0AB-FC8115265181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4053213" y="4331454"/>
              <a:ext cx="1125194" cy="768357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2D8B817-530C-7848-B6D6-B4687B0DE422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4053213" y="4331454"/>
              <a:ext cx="1125194" cy="1345086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61A85C0-48FC-764F-8E5F-A0B77872695E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4053213" y="4537642"/>
              <a:ext cx="1125194" cy="316434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4C338E5-D7C4-E94E-809E-5BE844A07535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4053213" y="4854076"/>
              <a:ext cx="1125194" cy="245735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71274EE9-3067-7945-B03C-3A2135FDF00B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053213" y="4854076"/>
              <a:ext cx="1125194" cy="822464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3F47CAC-44BF-0C4B-A05C-B32F7F325463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4053213" y="4537642"/>
              <a:ext cx="1125194" cy="837922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EDA2590A-A59C-B14E-9AE1-88687614A12C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4053213" y="5099811"/>
              <a:ext cx="1125194" cy="275753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A55E144-630D-394A-898B-E41046670AD7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4053213" y="5375564"/>
              <a:ext cx="1125194" cy="300976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1EE244F-EDA8-914C-9B2C-5BE8EF93346D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4053213" y="4537642"/>
              <a:ext cx="1125194" cy="1361678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435364C-929A-C146-9113-DD8B5910F3B7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4053213" y="5099811"/>
              <a:ext cx="1125194" cy="799509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411C5C4-E870-9241-9CC7-8FC63119C410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4053213" y="5676540"/>
              <a:ext cx="1125194" cy="22278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47CDB6C4-E872-0F45-AA66-366BF2D43CB5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5628407" y="4537642"/>
              <a:ext cx="1036522" cy="577178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03B7C90-2ED0-6045-AF0A-AF962732DE2F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>
              <a:off x="5628407" y="5099811"/>
              <a:ext cx="1036522" cy="15009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AFDC67F-A781-FA46-9521-188D5E1D2E78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628407" y="5114820"/>
              <a:ext cx="1036522" cy="56172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A2879C79-4A09-1445-9147-01ADDA82CE79}"/>
                </a:ext>
              </a:extLst>
            </p:cNvPr>
            <p:cNvCxnSpPr>
              <a:cxnSpLocks/>
              <a:stCxn id="24" idx="6"/>
            </p:cNvCxnSpPr>
            <p:nvPr/>
          </p:nvCxnSpPr>
          <p:spPr>
            <a:xfrm>
              <a:off x="7114929" y="5114820"/>
              <a:ext cx="727137" cy="0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 w="sm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ight Brace 154">
              <a:extLst>
                <a:ext uri="{FF2B5EF4-FFF2-40B4-BE49-F238E27FC236}">
                  <a16:creationId xmlns:a16="http://schemas.microsoft.com/office/drawing/2014/main" id="{2B646C81-7AFF-F545-8D5E-A33DF5CF8E8C}"/>
                </a:ext>
              </a:extLst>
            </p:cNvPr>
            <p:cNvSpPr/>
            <p:nvPr/>
          </p:nvSpPr>
          <p:spPr>
            <a:xfrm rot="16200000">
              <a:off x="6727314" y="3320207"/>
              <a:ext cx="308585" cy="914400"/>
            </a:xfrm>
            <a:prstGeom prst="righ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Right Brace 155">
              <a:extLst>
                <a:ext uri="{FF2B5EF4-FFF2-40B4-BE49-F238E27FC236}">
                  <a16:creationId xmlns:a16="http://schemas.microsoft.com/office/drawing/2014/main" id="{74A4B625-D49D-F040-AA31-7F30937D0A2B}"/>
                </a:ext>
              </a:extLst>
            </p:cNvPr>
            <p:cNvSpPr/>
            <p:nvPr/>
          </p:nvSpPr>
          <p:spPr>
            <a:xfrm rot="16200000">
              <a:off x="4456295" y="2676187"/>
              <a:ext cx="308585" cy="2184278"/>
            </a:xfrm>
            <a:prstGeom prst="righ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A61FE464-8612-384A-A04B-D3AC10B2169B}"/>
                </a:ext>
              </a:extLst>
            </p:cNvPr>
            <p:cNvSpPr/>
            <p:nvPr/>
          </p:nvSpPr>
          <p:spPr>
            <a:xfrm>
              <a:off x="1112107" y="3734327"/>
              <a:ext cx="458867" cy="2906824"/>
            </a:xfrm>
            <a:prstGeom prst="leftBrac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8D201D1-5915-D64B-81F4-2221082EEA8A}"/>
                </a:ext>
              </a:extLst>
            </p:cNvPr>
            <p:cNvSpPr txBox="1"/>
            <p:nvPr/>
          </p:nvSpPr>
          <p:spPr>
            <a:xfrm>
              <a:off x="247135" y="4992132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6310A49-02E4-8642-9791-1BCA736E74A7}"/>
                </a:ext>
              </a:extLst>
            </p:cNvPr>
            <p:cNvSpPr txBox="1"/>
            <p:nvPr/>
          </p:nvSpPr>
          <p:spPr>
            <a:xfrm>
              <a:off x="3702069" y="3204037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HIDDEN LAYERS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5F7E638-D3E9-0F47-B7E6-76D690D19740}"/>
                </a:ext>
              </a:extLst>
            </p:cNvPr>
            <p:cNvSpPr txBox="1"/>
            <p:nvPr/>
          </p:nvSpPr>
          <p:spPr>
            <a:xfrm>
              <a:off x="6033990" y="3204037"/>
              <a:ext cx="1686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arla" pitchFamily="2" charset="0"/>
                  <a:ea typeface="+mn-ea"/>
                  <a:cs typeface="+mn-cs"/>
                </a:rPr>
                <a:t>OUTPUT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ular Callout 21">
                <a:extLst>
                  <a:ext uri="{FF2B5EF4-FFF2-40B4-BE49-F238E27FC236}">
                    <a16:creationId xmlns:a16="http://schemas.microsoft.com/office/drawing/2014/main" id="{695D7BA7-B375-418F-8F77-123779447719}"/>
                  </a:ext>
                </a:extLst>
              </p:cNvPr>
              <p:cNvSpPr/>
              <p:nvPr/>
            </p:nvSpPr>
            <p:spPr>
              <a:xfrm>
                <a:off x="9524686" y="3931612"/>
                <a:ext cx="1611901" cy="662147"/>
              </a:xfrm>
              <a:prstGeom prst="wedgeRoundRectCallout">
                <a:avLst>
                  <a:gd name="adj1" fmla="val -14859"/>
                  <a:gd name="adj2" fmla="val -8315"/>
                  <a:gd name="adj3" fmla="val 1666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CL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CL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s-CL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s-CL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ounded Rectangular Callout 21">
                <a:extLst>
                  <a:ext uri="{FF2B5EF4-FFF2-40B4-BE49-F238E27FC236}">
                    <a16:creationId xmlns:a16="http://schemas.microsoft.com/office/drawing/2014/main" id="{695D7BA7-B375-418F-8F77-123779447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686" y="3931612"/>
                <a:ext cx="1611901" cy="662147"/>
              </a:xfrm>
              <a:prstGeom prst="wedgeRoundRectCallout">
                <a:avLst>
                  <a:gd name="adj1" fmla="val -14859"/>
                  <a:gd name="adj2" fmla="val -831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ounded Rectangular Callout 21">
                <a:extLst>
                  <a:ext uri="{FF2B5EF4-FFF2-40B4-BE49-F238E27FC236}">
                    <a16:creationId xmlns:a16="http://schemas.microsoft.com/office/drawing/2014/main" id="{BED67B4E-951D-4018-8D8F-36D6F9DB3701}"/>
                  </a:ext>
                </a:extLst>
              </p:cNvPr>
              <p:cNvSpPr/>
              <p:nvPr/>
            </p:nvSpPr>
            <p:spPr>
              <a:xfrm>
                <a:off x="8072388" y="6036064"/>
                <a:ext cx="727138" cy="668509"/>
              </a:xfrm>
              <a:prstGeom prst="wedgeRoundRectCallout">
                <a:avLst>
                  <a:gd name="adj1" fmla="val -198954"/>
                  <a:gd name="adj2" fmla="val -89247"/>
                  <a:gd name="adj3" fmla="val 16667"/>
                </a:avLst>
              </a:prstGeom>
              <a:gradFill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26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L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CL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Rounded Rectangular Callout 21">
                <a:extLst>
                  <a:ext uri="{FF2B5EF4-FFF2-40B4-BE49-F238E27FC236}">
                    <a16:creationId xmlns:a16="http://schemas.microsoft.com/office/drawing/2014/main" id="{BED67B4E-951D-4018-8D8F-36D6F9DB3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88" y="6036064"/>
                <a:ext cx="727138" cy="668509"/>
              </a:xfrm>
              <a:prstGeom prst="wedgeRoundRectCallout">
                <a:avLst>
                  <a:gd name="adj1" fmla="val -198954"/>
                  <a:gd name="adj2" fmla="val -8924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>
            <a:extLst>
              <a:ext uri="{FF2B5EF4-FFF2-40B4-BE49-F238E27FC236}">
                <a16:creationId xmlns:a16="http://schemas.microsoft.com/office/drawing/2014/main" id="{524A63CD-8F2F-E348-B966-24C4DB532930}"/>
              </a:ext>
            </a:extLst>
          </p:cNvPr>
          <p:cNvSpPr/>
          <p:nvPr/>
        </p:nvSpPr>
        <p:spPr>
          <a:xfrm rot="5400000">
            <a:off x="5941284" y="4474506"/>
            <a:ext cx="308585" cy="2184278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CDCFF-BB95-054D-AC72-547BBBBC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5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1DC4-689E-044E-9AC8-707B92F7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 Space Versus Function Space</a:t>
            </a:r>
            <a:br>
              <a:rPr lang="en-US" b="1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723380-249D-444F-875C-CF5ADE388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022626"/>
              </a:xfrm>
            </p:spPr>
            <p:txBody>
              <a:bodyPr/>
              <a:lstStyle/>
              <a:p>
                <a:pPr fontAlgn="base"/>
                <a:r>
                  <a:rPr lang="en-US" sz="2300" dirty="0"/>
                  <a:t>While it's convenient to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build up a complex </a:t>
                </a:r>
                <a:r>
                  <a:rPr lang="en-US" sz="2300" dirty="0"/>
                  <a:t>function by composing simple ones  -as in neural networks- understanding the impact of each weight on the outcome is difficult.</a:t>
                </a:r>
              </a:p>
              <a:p>
                <a:pPr fontAlgn="base"/>
                <a:endParaRPr lang="en-US" sz="2300" dirty="0"/>
              </a:p>
              <a:p>
                <a:pPr fontAlgn="base"/>
                <a:r>
                  <a:rPr lang="en-US" sz="2300" dirty="0"/>
                  <a:t>In fact, the relationship between weights of a neural network and the function the network represents is extremely complicated:</a:t>
                </a:r>
              </a:p>
              <a:p>
                <a:pPr fontAlgn="base"/>
                <a:endParaRPr lang="en-US" sz="2300" dirty="0"/>
              </a:p>
              <a:p>
                <a:pPr marL="457200" indent="-457200" fontAlgn="base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300" dirty="0"/>
                  <a:t>the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function </a:t>
                </a:r>
                <a:r>
                  <a:rPr lang="en-US" sz="2300" dirty="0"/>
                  <a:t>may be represented by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two very different set of weights</a:t>
                </a:r>
                <a:r>
                  <a:rPr lang="en-US" sz="2300" dirty="0"/>
                  <a:t> for the same architecture.</a:t>
                </a:r>
              </a:p>
              <a:p>
                <a:pPr marL="457200" indent="-457200" fontAlgn="base">
                  <a:buFont typeface="+mj-lt"/>
                  <a:buAutoNum type="arabicPeriod"/>
                </a:pPr>
                <a:r>
                  <a:rPr lang="en-US" sz="2300" dirty="0"/>
                  <a:t>the architecture may be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overly expressive </a:t>
                </a:r>
                <a:r>
                  <a:rPr lang="en-US" sz="2300" dirty="0"/>
                  <a:t>- it can express the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300" dirty="0"/>
                  <a:t> using a </a:t>
                </a:r>
                <a:r>
                  <a:rPr lang="en-US" sz="23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subset of the weights </a:t>
                </a:r>
                <a:r>
                  <a:rPr lang="en-US" sz="2300" dirty="0"/>
                  <a:t>and hidden nodes (i.e. the trained model can have weights that are zero or nodes that contribute little to the computation).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723380-249D-444F-875C-CF5ADE388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022626"/>
              </a:xfrm>
              <a:blipFill>
                <a:blip r:embed="rId3"/>
                <a:stretch>
                  <a:fillRect l="-860" t="-756" r="-737"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49F75-6A1D-0F4E-AA04-FD7226D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1774E-50C8-AE45-A45D-D3286018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5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5983-5BDF-9E44-9A92-B93FF16E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Debugging &amp; Improving Models : </a:t>
            </a:r>
            <a:r>
              <a:rPr lang="en-US" sz="3200" b="1" dirty="0" err="1"/>
              <a:t>Tensorboard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4BDA-2E4A-8A46-A55F-E0B6130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14" y="954763"/>
            <a:ext cx="5175829" cy="5415557"/>
          </a:xfrm>
        </p:spPr>
        <p:txBody>
          <a:bodyPr/>
          <a:lstStyle/>
          <a:p>
            <a:pPr fontAlgn="base"/>
            <a:r>
              <a:rPr lang="en-US" sz="2400" dirty="0"/>
              <a:t>What happens if we want to know the outputs of a specific hidden layer? 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By visualizing the network weights and activations as we train, we can diagnose issues that ultimately impact model performance.</a:t>
            </a:r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TensorFlow provides a functionality to explore the inner workings of the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F73E-E33D-844C-9266-B8E6CA1A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370A9-CF35-AD4B-AB32-ADA4401B3D12}"/>
              </a:ext>
            </a:extLst>
          </p:cNvPr>
          <p:cNvSpPr/>
          <p:nvPr/>
        </p:nvSpPr>
        <p:spPr>
          <a:xfrm>
            <a:off x="158569" y="6388439"/>
            <a:ext cx="202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From: 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Lato"/>
                <a:ea typeface="+mn-ea"/>
                <a:cs typeface="+mn-cs"/>
                <a:hlinkClick r:id="rId2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5E81352-8093-44FE-817C-26109E21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59" y="1428546"/>
            <a:ext cx="5290457" cy="40009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7AA61-D7E9-9F41-862F-D3254702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90A71E-48ED-354F-86EA-F8AC77DB4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906"/>
            <a:ext cx="12192000" cy="3678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05983-5BDF-9E44-9A92-B93FF16E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Debugging &amp; Improving Models : </a:t>
            </a:r>
            <a:r>
              <a:rPr lang="en-US" sz="3200" b="1" dirty="0" err="1"/>
              <a:t>Tensorboard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4BDA-2E4A-8A46-A55F-E0B6130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14" y="954763"/>
            <a:ext cx="11227589" cy="2111143"/>
          </a:xfrm>
        </p:spPr>
        <p:txBody>
          <a:bodyPr/>
          <a:lstStyle/>
          <a:p>
            <a:pPr fontAlgn="base"/>
            <a:r>
              <a:rPr lang="en-US" sz="2400" dirty="0"/>
              <a:t>By visualizing the network weights and activations as we train, we can diagnose issues that ultimately impact model performance.</a:t>
            </a:r>
          </a:p>
          <a:p>
            <a:pPr fontAlgn="base"/>
            <a:r>
              <a:rPr lang="en-US" sz="2400" dirty="0"/>
              <a:t>The following visualizes the distribution of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activations</a:t>
            </a:r>
            <a:r>
              <a:rPr lang="en-US" sz="2400" dirty="0"/>
              <a:t> in two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400" dirty="0"/>
              <a:t> layers over the course of training. What problems do we see?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F73E-E33D-844C-9266-B8E6CA1A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370A9-CF35-AD4B-AB32-ADA4401B3D12}"/>
              </a:ext>
            </a:extLst>
          </p:cNvPr>
          <p:cNvSpPr/>
          <p:nvPr/>
        </p:nvSpPr>
        <p:spPr>
          <a:xfrm>
            <a:off x="158569" y="6388439"/>
            <a:ext cx="202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From: 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Lato"/>
                <a:ea typeface="+mn-ea"/>
                <a:cs typeface="+mn-cs"/>
                <a:hlinkClick r:id="rId3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F3023F-52EF-4842-8DD0-6BEC8242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89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5983-5BDF-9E44-9A92-B93FF16E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Debugging &amp; Improving Models : </a:t>
            </a:r>
            <a:r>
              <a:rPr lang="en-US" sz="3200" b="1" dirty="0" err="1"/>
              <a:t>Tensorboard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4BDA-2E4A-8A46-A55F-E0B6130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14" y="954763"/>
            <a:ext cx="11227589" cy="2111143"/>
          </a:xfrm>
        </p:spPr>
        <p:txBody>
          <a:bodyPr/>
          <a:lstStyle/>
          <a:p>
            <a:pPr fontAlgn="base"/>
            <a:r>
              <a:rPr lang="en-US" sz="2400" dirty="0"/>
              <a:t>The following visualizes the distribution of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activations</a:t>
            </a:r>
            <a:r>
              <a:rPr lang="en-US" sz="2400" dirty="0"/>
              <a:t> in two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400" dirty="0"/>
              <a:t> layers over the course of training. </a:t>
            </a:r>
          </a:p>
          <a:p>
            <a:pPr fontAlgn="base"/>
            <a:r>
              <a:rPr lang="en-US" sz="2400" dirty="0"/>
              <a:t>What problems do we see?</a:t>
            </a:r>
          </a:p>
          <a:p>
            <a:pPr fontAlgn="base"/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F73E-E33D-844C-9266-B8E6CA1A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370A9-CF35-AD4B-AB32-ADA4401B3D12}"/>
              </a:ext>
            </a:extLst>
          </p:cNvPr>
          <p:cNvSpPr/>
          <p:nvPr/>
        </p:nvSpPr>
        <p:spPr>
          <a:xfrm>
            <a:off x="158569" y="6388439"/>
            <a:ext cx="202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From: 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Lato"/>
                <a:ea typeface="+mn-ea"/>
                <a:cs typeface="+mn-cs"/>
                <a:hlinkClick r:id="rId3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651EEC9-FA03-4D77-A51D-50BD6625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78" y="2643126"/>
            <a:ext cx="5423615" cy="292346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A7036B97-AC75-4EB1-B00D-70F491344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08" y="2614486"/>
            <a:ext cx="5678107" cy="2952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54F494-0781-4954-B4E3-CD54D7B02E4E}"/>
              </a:ext>
            </a:extLst>
          </p:cNvPr>
          <p:cNvSpPr txBox="1"/>
          <p:nvPr/>
        </p:nvSpPr>
        <p:spPr>
          <a:xfrm>
            <a:off x="2404867" y="5652777"/>
            <a:ext cx="183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Tanh activation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9963-58AA-4C5D-9476-D6D618ABE6FE}"/>
              </a:ext>
            </a:extLst>
          </p:cNvPr>
          <p:cNvSpPr txBox="1"/>
          <p:nvPr/>
        </p:nvSpPr>
        <p:spPr>
          <a:xfrm>
            <a:off x="8114145" y="5634243"/>
            <a:ext cx="23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Tanh activation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547C84-75C1-44CA-B424-793CF5021C18}"/>
              </a:ext>
            </a:extLst>
          </p:cNvPr>
          <p:cNvSpPr/>
          <p:nvPr/>
        </p:nvSpPr>
        <p:spPr>
          <a:xfrm>
            <a:off x="509190" y="3638504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5CB58B-3354-4A40-855E-EA606A4E733B}"/>
              </a:ext>
            </a:extLst>
          </p:cNvPr>
          <p:cNvSpPr/>
          <p:nvPr/>
        </p:nvSpPr>
        <p:spPr>
          <a:xfrm>
            <a:off x="5297974" y="3638504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F2B4E-1F1F-4102-93E7-AB70CFD6103A}"/>
              </a:ext>
            </a:extLst>
          </p:cNvPr>
          <p:cNvSpPr/>
          <p:nvPr/>
        </p:nvSpPr>
        <p:spPr>
          <a:xfrm>
            <a:off x="6100618" y="3706161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006C12-0AD6-4655-B07F-09E07846FD36}"/>
              </a:ext>
            </a:extLst>
          </p:cNvPr>
          <p:cNvSpPr/>
          <p:nvPr/>
        </p:nvSpPr>
        <p:spPr>
          <a:xfrm rot="5400000">
            <a:off x="2910002" y="2096100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39A54C-D4DE-47C4-9912-6F6250B6F7C4}"/>
              </a:ext>
            </a:extLst>
          </p:cNvPr>
          <p:cNvSpPr/>
          <p:nvPr/>
        </p:nvSpPr>
        <p:spPr>
          <a:xfrm rot="5400000">
            <a:off x="6784351" y="2019305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599C14-FF7D-AD48-BD93-1ACC659B9F5D}"/>
              </a:ext>
            </a:extLst>
          </p:cNvPr>
          <p:cNvCxnSpPr/>
          <p:nvPr/>
        </p:nvCxnSpPr>
        <p:spPr>
          <a:xfrm>
            <a:off x="254697" y="2791326"/>
            <a:ext cx="0" cy="2947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D0B688-4233-764F-A63A-2F2594AB1DCE}"/>
              </a:ext>
            </a:extLst>
          </p:cNvPr>
          <p:cNvSpPr txBox="1"/>
          <p:nvPr/>
        </p:nvSpPr>
        <p:spPr>
          <a:xfrm rot="16200000">
            <a:off x="-309329" y="41869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D9D15D2-F5F7-264D-8D29-8A7DE854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5983-5BDF-9E44-9A92-B93FF16E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Debugging &amp; Improving Models : </a:t>
            </a:r>
            <a:r>
              <a:rPr lang="en-US" sz="3200" b="1" dirty="0" err="1"/>
              <a:t>Tensorboard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4BDA-2E4A-8A46-A55F-E0B6130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14" y="954763"/>
            <a:ext cx="11227589" cy="2111143"/>
          </a:xfrm>
        </p:spPr>
        <p:txBody>
          <a:bodyPr/>
          <a:lstStyle/>
          <a:p>
            <a:pPr fontAlgn="base"/>
            <a:r>
              <a:rPr lang="en-US" sz="2400" dirty="0"/>
              <a:t>The following visualizes the distribution of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activations</a:t>
            </a:r>
            <a:r>
              <a:rPr lang="en-US" sz="2400" dirty="0"/>
              <a:t> in two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400" dirty="0"/>
              <a:t> layers over the course of training. </a:t>
            </a:r>
          </a:p>
          <a:p>
            <a:pPr fontAlgn="base"/>
            <a:r>
              <a:rPr lang="en-US" sz="2400" dirty="0"/>
              <a:t>The activations are starting to saturate,  reducing the learning speed.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F73E-E33D-844C-9266-B8E6CA1A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370A9-CF35-AD4B-AB32-ADA4401B3D12}"/>
              </a:ext>
            </a:extLst>
          </p:cNvPr>
          <p:cNvSpPr/>
          <p:nvPr/>
        </p:nvSpPr>
        <p:spPr>
          <a:xfrm>
            <a:off x="158569" y="6388439"/>
            <a:ext cx="202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From: 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Lato"/>
                <a:ea typeface="+mn-ea"/>
                <a:cs typeface="+mn-cs"/>
                <a:hlinkClick r:id="rId3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651EEC9-FA03-4D77-A51D-50BD6625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78" y="2643126"/>
            <a:ext cx="5423615" cy="292346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A7036B97-AC75-4EB1-B00D-70F491344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08" y="2818617"/>
            <a:ext cx="5678107" cy="2634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54F494-0781-4954-B4E3-CD54D7B02E4E}"/>
              </a:ext>
            </a:extLst>
          </p:cNvPr>
          <p:cNvSpPr txBox="1"/>
          <p:nvPr/>
        </p:nvSpPr>
        <p:spPr>
          <a:xfrm>
            <a:off x="2404867" y="5652777"/>
            <a:ext cx="183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Tanh activation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9963-58AA-4C5D-9476-D6D618ABE6FE}"/>
              </a:ext>
            </a:extLst>
          </p:cNvPr>
          <p:cNvSpPr txBox="1"/>
          <p:nvPr/>
        </p:nvSpPr>
        <p:spPr>
          <a:xfrm>
            <a:off x="8114145" y="5634243"/>
            <a:ext cx="231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Sigmoid activation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547C84-75C1-44CA-B424-793CF5021C18}"/>
              </a:ext>
            </a:extLst>
          </p:cNvPr>
          <p:cNvSpPr/>
          <p:nvPr/>
        </p:nvSpPr>
        <p:spPr>
          <a:xfrm>
            <a:off x="509190" y="3638504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5CB58B-3354-4A40-855E-EA606A4E733B}"/>
              </a:ext>
            </a:extLst>
          </p:cNvPr>
          <p:cNvSpPr/>
          <p:nvPr/>
        </p:nvSpPr>
        <p:spPr>
          <a:xfrm>
            <a:off x="5297974" y="3638504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3F2B4E-1F1F-4102-93E7-AB70CFD6103A}"/>
              </a:ext>
            </a:extLst>
          </p:cNvPr>
          <p:cNvSpPr/>
          <p:nvPr/>
        </p:nvSpPr>
        <p:spPr>
          <a:xfrm>
            <a:off x="6100618" y="3706161"/>
            <a:ext cx="737719" cy="192808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EF188-50EF-334E-A67F-F2382531B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60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5983-5BDF-9E44-9A92-B93FF16E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Debugging &amp; Improving Models : </a:t>
            </a:r>
            <a:r>
              <a:rPr lang="en-US" sz="3200" b="1" dirty="0" err="1"/>
              <a:t>Tensorboard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4BDA-2E4A-8A46-A55F-E0B6130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14" y="954763"/>
            <a:ext cx="11227589" cy="2111143"/>
          </a:xfrm>
        </p:spPr>
        <p:txBody>
          <a:bodyPr/>
          <a:lstStyle/>
          <a:p>
            <a:pPr fontAlgn="base"/>
            <a:r>
              <a:rPr lang="en-US" sz="2400" dirty="0"/>
              <a:t>The following visualizes the distribution of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gradients</a:t>
            </a:r>
            <a:r>
              <a:rPr lang="en-US" sz="2400" dirty="0"/>
              <a:t> in two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400" dirty="0"/>
              <a:t> layers over the course of training. </a:t>
            </a:r>
          </a:p>
          <a:p>
            <a:pPr fontAlgn="base"/>
            <a:r>
              <a:rPr lang="en-US" sz="2400" dirty="0"/>
              <a:t>What problems do we see?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F73E-E33D-844C-9266-B8E6CA1A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370A9-CF35-AD4B-AB32-ADA4401B3D12}"/>
              </a:ext>
            </a:extLst>
          </p:cNvPr>
          <p:cNvSpPr/>
          <p:nvPr/>
        </p:nvSpPr>
        <p:spPr>
          <a:xfrm>
            <a:off x="158569" y="6388439"/>
            <a:ext cx="202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From: 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Lato"/>
                <a:ea typeface="+mn-ea"/>
                <a:cs typeface="+mn-cs"/>
                <a:hlinkClick r:id="rId2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1750BEBB-6F35-4F86-BEA7-25716AE5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" y="3209953"/>
            <a:ext cx="5285949" cy="262344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CE43625-B0E7-4901-AF50-D3D61FA7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13" y="3209952"/>
            <a:ext cx="4860023" cy="26234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FD003-267F-224C-BAE3-2F401F38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3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CB53-39F7-5646-91E5-A5D5ABC5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CNNs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1C1B6-1702-F543-B613-6D3F6631C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3838793" cy="2111143"/>
          </a:xfrm>
        </p:spPr>
        <p:txBody>
          <a:bodyPr/>
          <a:lstStyle/>
          <a:p>
            <a:r>
              <a:rPr lang="en-US" dirty="0"/>
              <a:t>Backprop works the same way. </a:t>
            </a:r>
          </a:p>
          <a:p>
            <a:r>
              <a:rPr lang="en-US" dirty="0"/>
              <a:t>Remember you can think of a kernel as a single neuron.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CAC4E-3CE3-2045-BBEA-D5E2EB26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 descr="mage result for memes nothing to say">
            <a:extLst>
              <a:ext uri="{FF2B5EF4-FFF2-40B4-BE49-F238E27FC236}">
                <a16:creationId xmlns:a16="http://schemas.microsoft.com/office/drawing/2014/main" id="{B8C43671-D43B-3B4C-AFFB-6A3FC221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32" y="983807"/>
            <a:ext cx="4583889" cy="56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5FF57-9ED2-E24F-9E8E-9D7E7921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34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05983-5BDF-9E44-9A92-B93FF16E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Debugging &amp; Improving Models : </a:t>
            </a:r>
            <a:r>
              <a:rPr lang="en-US" sz="3200" b="1" dirty="0" err="1"/>
              <a:t>Tensorboard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4BDA-2E4A-8A46-A55F-E0B6130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14" y="954763"/>
            <a:ext cx="11227589" cy="2111143"/>
          </a:xfrm>
        </p:spPr>
        <p:txBody>
          <a:bodyPr/>
          <a:lstStyle/>
          <a:p>
            <a:pPr fontAlgn="base"/>
            <a:r>
              <a:rPr lang="en-US" sz="2400" dirty="0"/>
              <a:t>The following visualizes the distribution of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gradients</a:t>
            </a:r>
            <a:r>
              <a:rPr lang="en-US" sz="2400" dirty="0"/>
              <a:t> in two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hidden</a:t>
            </a:r>
            <a:r>
              <a:rPr lang="en-US" sz="2400" dirty="0"/>
              <a:t> layers over the course of training. </a:t>
            </a:r>
          </a:p>
          <a:p>
            <a:pPr fontAlgn="base"/>
            <a:r>
              <a:rPr lang="en-US" sz="2400" dirty="0"/>
              <a:t>In both layers, the gradients start to became zero. Smaller gradients imply smaller weight updates and slow training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F73E-E33D-844C-9266-B8E6CA1A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370A9-CF35-AD4B-AB32-ADA4401B3D12}"/>
              </a:ext>
            </a:extLst>
          </p:cNvPr>
          <p:cNvSpPr/>
          <p:nvPr/>
        </p:nvSpPr>
        <p:spPr>
          <a:xfrm>
            <a:off x="158569" y="6388439"/>
            <a:ext cx="202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From: </a:t>
            </a:r>
            <a:r>
              <a:rPr kumimoji="0" lang="en-US" sz="1800" b="0" i="1" u="sng" strike="noStrike" kern="1200" cap="none" spc="0" normalizeH="0" baseline="0" noProof="0" dirty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Lato"/>
                <a:ea typeface="+mn-ea"/>
                <a:cs typeface="+mn-cs"/>
                <a:hlinkClick r:id="rId2"/>
              </a:rPr>
              <a:t>Tensorboard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1750BEBB-6F35-4F86-BEA7-25716AE5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" y="3209953"/>
            <a:ext cx="5285949" cy="2623445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CE43625-B0E7-4901-AF50-D3D61FA7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13" y="3209952"/>
            <a:ext cx="4860023" cy="26234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7B50E-8D5D-4F4F-AF4B-DD9D9C41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59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E3E5-B28E-C14D-B8B7-D039FC58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7566801" cy="767276"/>
          </a:xfrm>
        </p:spPr>
        <p:txBody>
          <a:bodyPr/>
          <a:lstStyle/>
          <a:p>
            <a:r>
              <a:rPr lang="en-US" b="1" dirty="0"/>
              <a:t>CNN Feature </a:t>
            </a:r>
            <a:r>
              <a:rPr lang="en-US" b="1"/>
              <a:t>Extraction Visualization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!!Content Placeholder 2">
            <a:extLst>
              <a:ext uri="{FF2B5EF4-FFF2-40B4-BE49-F238E27FC236}">
                <a16:creationId xmlns:a16="http://schemas.microsoft.com/office/drawing/2014/main" id="{F5371692-4271-6A40-AA3A-E550E849F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177758"/>
            <a:ext cx="10878421" cy="2111143"/>
          </a:xfrm>
        </p:spPr>
        <p:txBody>
          <a:bodyPr/>
          <a:lstStyle/>
          <a:p>
            <a:r>
              <a:rPr lang="en-US" sz="2400" dirty="0"/>
              <a:t>We know that CNNs extract features that best helps us to perform our downstream task (e.g. classification).</a:t>
            </a:r>
          </a:p>
          <a:p>
            <a:r>
              <a:rPr lang="en-US" sz="2400" b="1" dirty="0"/>
              <a:t>Idea:</a:t>
            </a:r>
            <a:r>
              <a:rPr lang="en-US" sz="2400" dirty="0"/>
              <a:t> We train a CNN for feature extraction and a model (e.g. MLP, decision tree, logistic regression) for classification, </a:t>
            </a:r>
            <a:r>
              <a:rPr lang="en-US" sz="2400" i="1" dirty="0"/>
              <a:t>simultaneously</a:t>
            </a:r>
            <a:r>
              <a:rPr lang="en-US" sz="2400" dirty="0"/>
              <a:t> and </a:t>
            </a:r>
            <a:r>
              <a:rPr lang="en-US" sz="2400" i="1" dirty="0"/>
              <a:t>end-to-end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9C696-6065-BC46-8567-369B9E4B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665F-DBC4-6240-92E2-3C299701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74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872E94B-F453-B24E-827F-FCE33D891198}"/>
              </a:ext>
            </a:extLst>
          </p:cNvPr>
          <p:cNvGrpSpPr/>
          <p:nvPr/>
        </p:nvGrpSpPr>
        <p:grpSpPr>
          <a:xfrm>
            <a:off x="-3200" y="3429000"/>
            <a:ext cx="12257290" cy="2543800"/>
            <a:chOff x="-3200" y="3429000"/>
            <a:chExt cx="12257290" cy="254380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EDC1420-4223-0F4A-A312-F15BEE9D5AFB}"/>
                </a:ext>
              </a:extLst>
            </p:cNvPr>
            <p:cNvGrpSpPr/>
            <p:nvPr/>
          </p:nvGrpSpPr>
          <p:grpSpPr>
            <a:xfrm>
              <a:off x="-3200" y="3486397"/>
              <a:ext cx="12163599" cy="2486403"/>
              <a:chOff x="-3200" y="3486397"/>
              <a:chExt cx="12163599" cy="2486403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468C949-E21D-1B44-BDAC-6EB41DD86D00}"/>
                  </a:ext>
                </a:extLst>
              </p:cNvPr>
              <p:cNvGrpSpPr/>
              <p:nvPr/>
            </p:nvGrpSpPr>
            <p:grpSpPr>
              <a:xfrm>
                <a:off x="-3200" y="3496500"/>
                <a:ext cx="12163599" cy="2476300"/>
                <a:chOff x="-3200" y="3496500"/>
                <a:chExt cx="12163599" cy="2476300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5E51AC3-2E4A-E64D-9668-6DEDBA5EA55F}"/>
                    </a:ext>
                  </a:extLst>
                </p:cNvPr>
                <p:cNvGrpSpPr/>
                <p:nvPr/>
              </p:nvGrpSpPr>
              <p:grpSpPr>
                <a:xfrm>
                  <a:off x="-3200" y="3496500"/>
                  <a:ext cx="12163599" cy="2476300"/>
                  <a:chOff x="-3200" y="3496500"/>
                  <a:chExt cx="12163599" cy="2476300"/>
                </a:xfrm>
              </p:grpSpPr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98D1B4C0-22E3-5A48-826F-41224FC903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96000" y="4646958"/>
                    <a:ext cx="95440" cy="95440"/>
                  </a:xfrm>
                  <a:prstGeom prst="rect">
                    <a:avLst/>
                  </a:prstGeom>
                </p:spPr>
              </p:pic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8684F0F3-1912-0A46-87C4-0DA4B30A7B1F}"/>
                      </a:ext>
                    </a:extLst>
                  </p:cNvPr>
                  <p:cNvGrpSpPr/>
                  <p:nvPr/>
                </p:nvGrpSpPr>
                <p:grpSpPr>
                  <a:xfrm>
                    <a:off x="-3200" y="3496500"/>
                    <a:ext cx="12163599" cy="2476300"/>
                    <a:chOff x="-3200" y="3496500"/>
                    <a:chExt cx="12163599" cy="24763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860A09E3-8965-214E-9920-B2B62FA2C9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200" y="3496500"/>
                      <a:ext cx="12163599" cy="2476300"/>
                      <a:chOff x="-3200" y="3496500"/>
                      <a:chExt cx="12163599" cy="2476300"/>
                    </a:xfrm>
                  </p:grpSpPr>
                  <p:grpSp>
                    <p:nvGrpSpPr>
                      <p:cNvPr id="91" name="Group 90">
                        <a:extLst>
                          <a:ext uri="{FF2B5EF4-FFF2-40B4-BE49-F238E27FC236}">
                            <a16:creationId xmlns:a16="http://schemas.microsoft.com/office/drawing/2014/main" id="{B25B914B-151B-F449-9046-A1C2353C22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3200" y="3496500"/>
                        <a:ext cx="12163599" cy="2476300"/>
                        <a:chOff x="0" y="3496500"/>
                        <a:chExt cx="12163599" cy="2476300"/>
                      </a:xfrm>
                    </p:grpSpPr>
                    <p:pic>
                      <p:nvPicPr>
                        <p:cNvPr id="93" name="Picture 92">
                          <a:extLst>
                            <a:ext uri="{FF2B5EF4-FFF2-40B4-BE49-F238E27FC236}">
                              <a16:creationId xmlns:a16="http://schemas.microsoft.com/office/drawing/2014/main" id="{0C36D08A-1C89-C343-AA61-A89948C2478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0" y="3506223"/>
                          <a:ext cx="10473839" cy="246657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4" name="Picture 93">
                          <a:extLst>
                            <a:ext uri="{FF2B5EF4-FFF2-40B4-BE49-F238E27FC236}">
                              <a16:creationId xmlns:a16="http://schemas.microsoft.com/office/drawing/2014/main" id="{871E56D6-D444-6549-9880-0433854DF28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/>
                        <a:srcRect l="30459" t="6128"/>
                        <a:stretch/>
                      </p:blipFill>
                      <p:spPr>
                        <a:xfrm>
                          <a:off x="8911982" y="3496500"/>
                          <a:ext cx="2630470" cy="2473192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5" name="Picture 94">
                          <a:extLst>
                            <a:ext uri="{FF2B5EF4-FFF2-40B4-BE49-F238E27FC236}">
                              <a16:creationId xmlns:a16="http://schemas.microsoft.com/office/drawing/2014/main" id="{2595B436-FC69-F647-86FB-5E47BA846C2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38903" y="3500465"/>
                          <a:ext cx="624696" cy="2466576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92" name="Picture 91">
                        <a:extLst>
                          <a:ext uri="{FF2B5EF4-FFF2-40B4-BE49-F238E27FC236}">
                            <a16:creationId xmlns:a16="http://schemas.microsoft.com/office/drawing/2014/main" id="{56F079DD-9330-4D42-A2A2-77612A87A41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85706" y="4637846"/>
                        <a:ext cx="191431" cy="1905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90" name="Picture 89">
                      <a:extLst>
                        <a:ext uri="{FF2B5EF4-FFF2-40B4-BE49-F238E27FC236}">
                          <a16:creationId xmlns:a16="http://schemas.microsoft.com/office/drawing/2014/main" id="{AD055614-1F63-5743-927E-9B81CBE097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151037" y="4637846"/>
                      <a:ext cx="0" cy="0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86" name="Right Brace 85">
                  <a:extLst>
                    <a:ext uri="{FF2B5EF4-FFF2-40B4-BE49-F238E27FC236}">
                      <a16:creationId xmlns:a16="http://schemas.microsoft.com/office/drawing/2014/main" id="{FAAB2043-FBC1-B444-86D4-1F1ACE7145A5}"/>
                    </a:ext>
                  </a:extLst>
                </p:cNvPr>
                <p:cNvSpPr/>
                <p:nvPr/>
              </p:nvSpPr>
              <p:spPr>
                <a:xfrm>
                  <a:off x="8955233" y="3671248"/>
                  <a:ext cx="346137" cy="2008994"/>
                </a:xfrm>
                <a:prstGeom prst="rightBrace">
                  <a:avLst/>
                </a:prstGeom>
                <a:noFill/>
                <a:ln w="3492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3D653C-79BD-114C-B3B8-00AC27918F4E}"/>
                  </a:ext>
                </a:extLst>
              </p:cNvPr>
              <p:cNvSpPr txBox="1"/>
              <p:nvPr/>
            </p:nvSpPr>
            <p:spPr>
              <a:xfrm>
                <a:off x="10522548" y="5008729"/>
                <a:ext cx="6254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7E79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DOG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27D72AF-C948-3F43-81D1-4A78CB2B7AE0}"/>
                  </a:ext>
                </a:extLst>
              </p:cNvPr>
              <p:cNvSpPr txBox="1"/>
              <p:nvPr/>
            </p:nvSpPr>
            <p:spPr>
              <a:xfrm>
                <a:off x="10504514" y="3486397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7E79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BIRD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10984C1-82EE-E847-95B2-5CD65A914B59}"/>
                  </a:ext>
                </a:extLst>
              </p:cNvPr>
              <p:cNvSpPr txBox="1"/>
              <p:nvPr/>
            </p:nvSpPr>
            <p:spPr>
              <a:xfrm>
                <a:off x="10447257" y="3976550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7E79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CHAIR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C592C6-5B6F-1D40-BABA-4040DB7ED323}"/>
                  </a:ext>
                </a:extLst>
              </p:cNvPr>
              <p:cNvSpPr txBox="1"/>
              <p:nvPr/>
            </p:nvSpPr>
            <p:spPr>
              <a:xfrm>
                <a:off x="10565199" y="4492639"/>
                <a:ext cx="535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7E79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CAT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E0C534C-1E52-3640-A456-AA7D6CED66AB}"/>
                </a:ext>
              </a:extLst>
            </p:cNvPr>
            <p:cNvGrpSpPr/>
            <p:nvPr/>
          </p:nvGrpSpPr>
          <p:grpSpPr>
            <a:xfrm>
              <a:off x="11433259" y="3429000"/>
              <a:ext cx="820831" cy="1913668"/>
              <a:chOff x="11433259" y="3429000"/>
              <a:chExt cx="820831" cy="19136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A8F04DD-4734-1A4A-B82A-80192EF3AABA}"/>
                      </a:ext>
                    </a:extLst>
                  </p:cNvPr>
                  <p:cNvSpPr txBox="1"/>
                  <p:nvPr/>
                </p:nvSpPr>
                <p:spPr>
                  <a:xfrm>
                    <a:off x="11459323" y="3429000"/>
                    <a:ext cx="7308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𝑏𝑖𝑟𝑑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A8F04DD-4734-1A4A-B82A-80192EF3AA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59323" y="3429000"/>
                    <a:ext cx="73084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0824D40-B519-DF45-8D7F-A44BB09CCA3D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6687" y="3938431"/>
                    <a:ext cx="81740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𝑐h𝑎𝑖𝑟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0824D40-B519-DF45-8D7F-A44BB09CC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6687" y="3938431"/>
                    <a:ext cx="81740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1DD6C1BD-749D-C54C-BFAA-3EF6CD865A35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3259" y="4414039"/>
                    <a:ext cx="6370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𝑐𝑎𝑡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1DD6C1BD-749D-C54C-BFAA-3EF6CD865A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3259" y="4414039"/>
                    <a:ext cx="63703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12F5DBF8-7083-9E41-BFEF-2D5285FFB5EF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3259" y="4950766"/>
                    <a:ext cx="688330" cy="39190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𝑑𝑜𝑔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12F5DBF8-7083-9E41-BFEF-2D5285FFB5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3259" y="4950766"/>
                    <a:ext cx="688330" cy="3919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1AE3E5-B28E-C14D-B8B7-D039FC58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7566801" cy="767276"/>
          </a:xfrm>
        </p:spPr>
        <p:txBody>
          <a:bodyPr/>
          <a:lstStyle/>
          <a:p>
            <a:r>
              <a:rPr lang="en-US" b="1" dirty="0"/>
              <a:t>CNN Feature Extraction Visualization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71692-4271-6A40-AA3A-E550E849F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89" y="2634462"/>
            <a:ext cx="10878421" cy="1078237"/>
          </a:xfrm>
        </p:spPr>
        <p:txBody>
          <a:bodyPr/>
          <a:lstStyle/>
          <a:p>
            <a:r>
              <a:rPr lang="en-US" sz="2400" dirty="0"/>
              <a:t>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sz="2400" dirty="0"/>
              <a:t>e resulting </a:t>
            </a:r>
            <a:r>
              <a:rPr lang="en-US" sz="2400" dirty="0">
                <a:solidFill>
                  <a:srgbClr val="4A88A3"/>
                </a:solidFill>
              </a:rPr>
              <a:t>feature maps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matrices, that we can interpret as </a:t>
            </a:r>
            <a:r>
              <a:rPr lang="en-US" sz="2400" dirty="0">
                <a:solidFill>
                  <a:srgbClr val="4A88A3"/>
                </a:solidFill>
              </a:rPr>
              <a:t>images. </a:t>
            </a:r>
            <a:r>
              <a:rPr lang="en-US" sz="2400" dirty="0"/>
              <a:t>As such, we can analyze them a look for relevant patterns.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9C696-6065-BC46-8567-369B9E4B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7D0E5F-FA6F-204A-939A-7A8C0EA1D5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8108" y="5675894"/>
            <a:ext cx="81242" cy="8936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2574D-63C2-B64D-BA68-077D4E724B54}"/>
              </a:ext>
            </a:extLst>
          </p:cNvPr>
          <p:cNvGrpSpPr/>
          <p:nvPr/>
        </p:nvGrpSpPr>
        <p:grpSpPr>
          <a:xfrm>
            <a:off x="6658125" y="6221111"/>
            <a:ext cx="2671822" cy="688044"/>
            <a:chOff x="6658125" y="6221111"/>
            <a:chExt cx="2671822" cy="688044"/>
          </a:xfrm>
        </p:grpSpPr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A1F68206-D168-4822-96AD-CFAA6218D494}"/>
                </a:ext>
              </a:extLst>
            </p:cNvPr>
            <p:cNvSpPr/>
            <p:nvPr/>
          </p:nvSpPr>
          <p:spPr>
            <a:xfrm rot="5400000">
              <a:off x="7704917" y="5505196"/>
              <a:ext cx="365125" cy="1796955"/>
            </a:xfrm>
            <a:prstGeom prst="rightBrace">
              <a:avLst/>
            </a:prstGeom>
            <a:solidFill>
              <a:srgbClr val="FFC000">
                <a:alpha val="40000"/>
              </a:srgbClr>
            </a:solidFill>
            <a:ln w="34925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851E7F-2080-4C39-9B2F-4241D104BB00}"/>
                </a:ext>
              </a:extLst>
            </p:cNvPr>
            <p:cNvSpPr txBox="1"/>
            <p:nvPr/>
          </p:nvSpPr>
          <p:spPr>
            <a:xfrm>
              <a:off x="6658125" y="6539823"/>
              <a:ext cx="2671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FULLY CONNECTED LAYERS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0E0A80-64B9-854C-A74A-FC86B60868DA}"/>
              </a:ext>
            </a:extLst>
          </p:cNvPr>
          <p:cNvGrpSpPr/>
          <p:nvPr/>
        </p:nvGrpSpPr>
        <p:grpSpPr>
          <a:xfrm>
            <a:off x="42289" y="5811317"/>
            <a:ext cx="6437195" cy="1075259"/>
            <a:chOff x="42289" y="5811317"/>
            <a:chExt cx="6437195" cy="1075259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ED4E8B82-BB8A-48E2-830D-737F26FB3108}"/>
                </a:ext>
              </a:extLst>
            </p:cNvPr>
            <p:cNvSpPr/>
            <p:nvPr/>
          </p:nvSpPr>
          <p:spPr>
            <a:xfrm rot="5400000">
              <a:off x="3078325" y="3185077"/>
              <a:ext cx="365124" cy="6437195"/>
            </a:xfrm>
            <a:prstGeom prst="rightBrace">
              <a:avLst/>
            </a:prstGeom>
            <a:solidFill>
              <a:srgbClr val="FFC000">
                <a:alpha val="40000"/>
              </a:srgbClr>
            </a:solidFill>
            <a:ln w="34925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8DC0E-6E90-4722-9867-5889B99FA461}"/>
                </a:ext>
              </a:extLst>
            </p:cNvPr>
            <p:cNvSpPr txBox="1"/>
            <p:nvPr/>
          </p:nvSpPr>
          <p:spPr>
            <a:xfrm>
              <a:off x="1589341" y="6517244"/>
              <a:ext cx="3413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 + POOLING LAYERS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A4F135-07F2-4315-B3E2-595C9A21ADE5}"/>
                </a:ext>
              </a:extLst>
            </p:cNvPr>
            <p:cNvSpPr txBox="1"/>
            <p:nvPr/>
          </p:nvSpPr>
          <p:spPr>
            <a:xfrm>
              <a:off x="619788" y="5816377"/>
              <a:ext cx="2701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A88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Convolution + Nonlinearity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CA8731-D136-4864-808A-0B888C1D2886}"/>
                </a:ext>
              </a:extLst>
            </p:cNvPr>
            <p:cNvSpPr txBox="1"/>
            <p:nvPr/>
          </p:nvSpPr>
          <p:spPr>
            <a:xfrm>
              <a:off x="4620908" y="5811317"/>
              <a:ext cx="1336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A88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 Pooling</a:t>
              </a:r>
            </a:p>
          </p:txBody>
        </p:sp>
      </p:grpSp>
      <p:sp>
        <p:nvSpPr>
          <p:cNvPr id="49" name="!!Content Placeholder 2">
            <a:extLst>
              <a:ext uri="{FF2B5EF4-FFF2-40B4-BE49-F238E27FC236}">
                <a16:creationId xmlns:a16="http://schemas.microsoft.com/office/drawing/2014/main" id="{64476F8C-A1CC-4747-983A-2D5A54A01B16}"/>
              </a:ext>
            </a:extLst>
          </p:cNvPr>
          <p:cNvSpPr txBox="1">
            <a:spLocks/>
          </p:cNvSpPr>
          <p:nvPr/>
        </p:nvSpPr>
        <p:spPr>
          <a:xfrm>
            <a:off x="656789" y="828057"/>
            <a:ext cx="10878421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know that CNNs extract features that best helps us to perform our downstream task (e.g. classification).</a:t>
            </a:r>
          </a:p>
          <a:p>
            <a:r>
              <a:rPr lang="en-US" sz="2400" b="1" dirty="0"/>
              <a:t>Idea:</a:t>
            </a:r>
            <a:r>
              <a:rPr lang="en-US" sz="2400" dirty="0"/>
              <a:t> We train a CNN for feature extraction and a model (e.g. MLP, decision tree, logistic regression) for classification, </a:t>
            </a:r>
            <a:r>
              <a:rPr lang="en-US" sz="2400" i="1" dirty="0"/>
              <a:t>simultaneously</a:t>
            </a:r>
            <a:r>
              <a:rPr lang="en-US" sz="2400" dirty="0"/>
              <a:t> and </a:t>
            </a:r>
            <a:r>
              <a:rPr lang="en-US" sz="2400" i="1" dirty="0"/>
              <a:t>end-to-end</a:t>
            </a:r>
            <a:r>
              <a:rPr lang="en-US" sz="2400" dirty="0"/>
              <a:t>.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E04F04AB-4074-5448-A5DF-56711A9F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0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038D-13AC-D942-A199-D1D61556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Visualize for CNNs?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81A54-320D-A74B-8E1B-89BEE231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first things to try are:</a:t>
            </a:r>
          </a:p>
          <a:p>
            <a:pPr marL="1257270" lvl="1" indent="-514350" fontAlgn="base">
              <a:buFont typeface="+mj-lt"/>
              <a:buAutoNum type="arabicPeriod"/>
            </a:pPr>
            <a:r>
              <a:rPr lang="en-US" dirty="0"/>
              <a:t>visualize the result of applying a learned filter to an image</a:t>
            </a:r>
          </a:p>
          <a:p>
            <a:pPr marL="1257270" lvl="1" indent="-514350" fontAlgn="base">
              <a:buFont typeface="+mj-lt"/>
              <a:buAutoNum type="arabicPeriod"/>
            </a:pPr>
            <a:r>
              <a:rPr lang="en-US" dirty="0"/>
              <a:t>visualize the filters themselves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2519-EC9A-3B46-B410-CFB2A0CF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DA871-DA5B-AB40-A8B3-FF0C6DA78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08" y="2937094"/>
            <a:ext cx="4413566" cy="2951793"/>
          </a:xfrm>
          <a:prstGeom prst="rect">
            <a:avLst/>
          </a:prstGeom>
        </p:spPr>
      </p:pic>
      <p:sp>
        <p:nvSpPr>
          <p:cNvPr id="9" name="Rounded Rectangular Callout 21">
            <a:extLst>
              <a:ext uri="{FF2B5EF4-FFF2-40B4-BE49-F238E27FC236}">
                <a16:creationId xmlns:a16="http://schemas.microsoft.com/office/drawing/2014/main" id="{0FDFFE6A-004E-451B-8D91-38C6C37D4377}"/>
              </a:ext>
            </a:extLst>
          </p:cNvPr>
          <p:cNvSpPr/>
          <p:nvPr/>
        </p:nvSpPr>
        <p:spPr>
          <a:xfrm>
            <a:off x="301557" y="2257029"/>
            <a:ext cx="1063715" cy="662147"/>
          </a:xfrm>
          <a:prstGeom prst="wedgeRoundRectCallout">
            <a:avLst>
              <a:gd name="adj1" fmla="val 175488"/>
              <a:gd name="adj2" fmla="val 18348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490818-2CBB-8548-A38B-31013C78FCF1}"/>
              </a:ext>
            </a:extLst>
          </p:cNvPr>
          <p:cNvGrpSpPr/>
          <p:nvPr/>
        </p:nvGrpSpPr>
        <p:grpSpPr>
          <a:xfrm>
            <a:off x="4692544" y="2937094"/>
            <a:ext cx="3779127" cy="3428217"/>
            <a:chOff x="8329969" y="2989628"/>
            <a:chExt cx="3779127" cy="34282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427CED-3A56-1843-AD4B-3CDCAAC7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9969" y="2989628"/>
              <a:ext cx="3779127" cy="291708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2D9A41-A553-4A34-8F42-6347EA6B855E}"/>
                </a:ext>
              </a:extLst>
            </p:cNvPr>
            <p:cNvSpPr txBox="1"/>
            <p:nvPr/>
          </p:nvSpPr>
          <p:spPr>
            <a:xfrm>
              <a:off x="9210789" y="6048513"/>
              <a:ext cx="2017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rPr>
                <a:t>Feature maps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85CA48D5-2A57-4A84-8D4E-29E75B8BCEF2}"/>
                </a:ext>
              </a:extLst>
            </p:cNvPr>
            <p:cNvSpPr/>
            <p:nvPr/>
          </p:nvSpPr>
          <p:spPr>
            <a:xfrm rot="5400000">
              <a:off x="10105976" y="4116039"/>
              <a:ext cx="227734" cy="3778503"/>
            </a:xfrm>
            <a:prstGeom prst="rightBrace">
              <a:avLst/>
            </a:prstGeom>
            <a:solidFill>
              <a:srgbClr val="FFC000">
                <a:alpha val="40000"/>
              </a:srgbClr>
            </a:solidFill>
            <a:ln w="34925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FD053C-078F-F64A-B471-398A082F4606}"/>
              </a:ext>
            </a:extLst>
          </p:cNvPr>
          <p:cNvGrpSpPr/>
          <p:nvPr/>
        </p:nvGrpSpPr>
        <p:grpSpPr>
          <a:xfrm>
            <a:off x="8737600" y="2937094"/>
            <a:ext cx="3180165" cy="3498862"/>
            <a:chOff x="8737600" y="2971801"/>
            <a:chExt cx="3180165" cy="34988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99841C-B760-034F-8666-2002991A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7600" y="2971801"/>
              <a:ext cx="3180165" cy="29170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E16507-EB1A-4B85-B054-7A6C057D57DA}"/>
                </a:ext>
              </a:extLst>
            </p:cNvPr>
            <p:cNvSpPr txBox="1"/>
            <p:nvPr/>
          </p:nvSpPr>
          <p:spPr>
            <a:xfrm>
              <a:off x="9808321" y="6101331"/>
              <a:ext cx="103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rPr>
                <a:t>Kernels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1391368C-2852-4016-9E3F-447AC8DAC824}"/>
                </a:ext>
              </a:extLst>
            </p:cNvPr>
            <p:cNvSpPr/>
            <p:nvPr/>
          </p:nvSpPr>
          <p:spPr>
            <a:xfrm rot="5400000">
              <a:off x="10254118" y="4422392"/>
              <a:ext cx="212442" cy="3114852"/>
            </a:xfrm>
            <a:prstGeom prst="rightBrace">
              <a:avLst>
                <a:gd name="adj1" fmla="val 8333"/>
                <a:gd name="adj2" fmla="val 50000"/>
              </a:avLst>
            </a:prstGeom>
            <a:solidFill>
              <a:srgbClr val="FFC000">
                <a:alpha val="40000"/>
              </a:srgbClr>
            </a:solidFill>
            <a:ln w="34925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51858-80B2-4F41-9E31-A5D7858841D7}"/>
              </a:ext>
            </a:extLst>
          </p:cNvPr>
          <p:cNvSpPr/>
          <p:nvPr/>
        </p:nvSpPr>
        <p:spPr>
          <a:xfrm>
            <a:off x="1698490" y="2515378"/>
            <a:ext cx="8648927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latin typeface="Karla" pitchFamily="2" charset="77"/>
              </a:rPr>
              <a:t>HARD TO UNDERSTAND OR INTERPRETATE 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/>
              <a:latin typeface="Karla" pitchFamily="2" charset="77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6919346-1202-9045-A241-09040093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3101-9527-4A42-8259-4CD89833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AB9CD-37A1-43BF-B155-610DFED9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4352185"/>
          </a:xfrm>
        </p:spPr>
        <p:txBody>
          <a:bodyPr/>
          <a:lstStyle/>
          <a:p>
            <a:r>
              <a:rPr lang="en-US" dirty="0"/>
              <a:t>If we want to interpret what part of the image the network is paying more attention, these visualizations might not be the best solution.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no guarantees that the feature maps will provide meaningful information. Their interpretation can be even more difficult than the original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85EF4-BBD4-407A-97E9-0BE1BD9C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7A68D-0110-44D2-8135-03139BE78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" t="5389" r="31845" b="82831"/>
          <a:stretch/>
        </p:blipFill>
        <p:spPr bwMode="auto">
          <a:xfrm>
            <a:off x="2115931" y="2683550"/>
            <a:ext cx="7960137" cy="7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9313A6-C3F4-415D-98FB-C16F6F2F1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62881" r="31845" b="26423"/>
          <a:stretch/>
        </p:blipFill>
        <p:spPr bwMode="auto">
          <a:xfrm>
            <a:off x="2115930" y="3522671"/>
            <a:ext cx="7960137" cy="6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E4FC9DD-C263-9644-B0D5-44342C36AF0D}"/>
              </a:ext>
            </a:extLst>
          </p:cNvPr>
          <p:cNvSpPr/>
          <p:nvPr/>
        </p:nvSpPr>
        <p:spPr>
          <a:xfrm>
            <a:off x="10383253" y="1969438"/>
            <a:ext cx="1808747" cy="1138417"/>
          </a:xfrm>
          <a:prstGeom prst="wedgeEllipseCallout">
            <a:avLst>
              <a:gd name="adj1" fmla="val -52891"/>
              <a:gd name="adj2" fmla="val 2860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Activations maps for layer1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86736C3-3B81-D447-AA52-1A74CBCF6E99}"/>
              </a:ext>
            </a:extLst>
          </p:cNvPr>
          <p:cNvSpPr/>
          <p:nvPr/>
        </p:nvSpPr>
        <p:spPr>
          <a:xfrm>
            <a:off x="10470864" y="3896144"/>
            <a:ext cx="1808747" cy="1138417"/>
          </a:xfrm>
          <a:prstGeom prst="wedgeEllipseCallout">
            <a:avLst>
              <a:gd name="adj1" fmla="val -58877"/>
              <a:gd name="adj2" fmla="val -51722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Activations maps for layer2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40773-4A33-EA4F-ACB7-370A2C89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B654-4121-FE46-8FBF-F4E3D16C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CC69-6907-0640-867D-319E1C48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873676" cy="211114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Occlusion</a:t>
            </a:r>
            <a:r>
              <a:rPr lang="en-US" dirty="0"/>
              <a:t> methods attributes importance for the classification of the image. Occlusion involves running a patch over part of the  image to see which pixels affect the classification the most.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DF66-A98D-7B47-92C8-1E2CEB9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88" name="Picture 164">
            <a:extLst>
              <a:ext uri="{FF2B5EF4-FFF2-40B4-BE49-F238E27FC236}">
                <a16:creationId xmlns:a16="http://schemas.microsoft.com/office/drawing/2014/main" id="{046EDCBF-06FC-044B-8AAC-92CA5A07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01" y="2892951"/>
            <a:ext cx="6816436" cy="35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ctangle 4">
            <a:extLst>
              <a:ext uri="{FF2B5EF4-FFF2-40B4-BE49-F238E27FC236}">
                <a16:creationId xmlns:a16="http://schemas.microsoft.com/office/drawing/2014/main" id="{9BF70435-E090-AB49-9536-AD99EE5AE78D}"/>
              </a:ext>
            </a:extLst>
          </p:cNvPr>
          <p:cNvSpPr/>
          <p:nvPr/>
        </p:nvSpPr>
        <p:spPr>
          <a:xfrm>
            <a:off x="4632158" y="2671011"/>
            <a:ext cx="5125453" cy="383807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C63E5-A9B9-5E47-B2BD-41B9D945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732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B654-4121-FE46-8FBF-F4E3D16C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CC69-6907-0640-867D-319E1C48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873676" cy="211114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Occlusion</a:t>
            </a:r>
            <a:r>
              <a:rPr lang="en-US" dirty="0"/>
              <a:t> methods attributes importance for the classification of the image. Occlusion involves running a patch over part of the  image to see which pixels affect the classification the most.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DF66-A98D-7B47-92C8-1E2CEB9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88" name="Picture 164">
            <a:extLst>
              <a:ext uri="{FF2B5EF4-FFF2-40B4-BE49-F238E27FC236}">
                <a16:creationId xmlns:a16="http://schemas.microsoft.com/office/drawing/2014/main" id="{046EDCBF-06FC-044B-8AAC-92CA5A07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01" y="2892951"/>
            <a:ext cx="6816436" cy="35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ctangle 4">
            <a:extLst>
              <a:ext uri="{FF2B5EF4-FFF2-40B4-BE49-F238E27FC236}">
                <a16:creationId xmlns:a16="http://schemas.microsoft.com/office/drawing/2014/main" id="{9BF70435-E090-AB49-9536-AD99EE5AE78D}"/>
              </a:ext>
            </a:extLst>
          </p:cNvPr>
          <p:cNvSpPr/>
          <p:nvPr/>
        </p:nvSpPr>
        <p:spPr>
          <a:xfrm>
            <a:off x="7158789" y="2671011"/>
            <a:ext cx="2598822" cy="383807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3552D-040E-FB4C-BE9F-86AA2FBB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5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B654-4121-FE46-8FBF-F4E3D16C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CC69-6907-0640-867D-319E1C48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873676" cy="211114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Occlusion</a:t>
            </a:r>
            <a:r>
              <a:rPr lang="en-US" dirty="0"/>
              <a:t> methods attributes importance for the classification of the image. Occlusion involves running a patch over part of the  image to see which pixels affect the classification the most.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DF66-A98D-7B47-92C8-1E2CEB9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88" name="Picture 164">
            <a:extLst>
              <a:ext uri="{FF2B5EF4-FFF2-40B4-BE49-F238E27FC236}">
                <a16:creationId xmlns:a16="http://schemas.microsoft.com/office/drawing/2014/main" id="{046EDCBF-06FC-044B-8AAC-92CA5A07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01" y="2892951"/>
            <a:ext cx="6816436" cy="35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!!Rectangle 4">
            <a:extLst>
              <a:ext uri="{FF2B5EF4-FFF2-40B4-BE49-F238E27FC236}">
                <a16:creationId xmlns:a16="http://schemas.microsoft.com/office/drawing/2014/main" id="{9BF70435-E090-AB49-9536-AD99EE5AE78D}"/>
              </a:ext>
            </a:extLst>
          </p:cNvPr>
          <p:cNvSpPr/>
          <p:nvPr/>
        </p:nvSpPr>
        <p:spPr>
          <a:xfrm>
            <a:off x="9405137" y="2671011"/>
            <a:ext cx="352474" cy="383807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BB7D4-F5BC-D24D-BCD4-C54FA710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2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B654-4121-FE46-8FBF-F4E3D16C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CC69-6907-0640-867D-319E1C48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873676" cy="211114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However</a:t>
            </a:r>
            <a:r>
              <a:rPr lang="en-US" dirty="0"/>
              <a:t>, to obtain fine details we need to use a small occlusion area, increasing the number of model evaluations. This can become impractical for a fine resolution and many test images.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DF66-A98D-7B47-92C8-1E2CEB9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88" name="Picture 164">
            <a:extLst>
              <a:ext uri="{FF2B5EF4-FFF2-40B4-BE49-F238E27FC236}">
                <a16:creationId xmlns:a16="http://schemas.microsoft.com/office/drawing/2014/main" id="{046EDCBF-06FC-044B-8AAC-92CA5A07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01" y="2892951"/>
            <a:ext cx="6816436" cy="35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E4287-EB62-9C43-8CF6-9C5D57CA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47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6" y="315169"/>
            <a:ext cx="7681998" cy="5089887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Karla"/>
                <a:ea typeface="+mj-ea"/>
              </a:rPr>
              <a:t>Exercise: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Image Occlusion</a:t>
            </a: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/>
                <a:ea typeface="+mj-ea"/>
              </a:rPr>
              <a:t>The aim of this exercise is to understand occlusion. Occlusion involves running a patch over the entire image to see which pixels affect the classification the most.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3C05BB-54E0-AA46-8AE6-CBFAA30E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68" y="3613047"/>
            <a:ext cx="5278659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4D1225-6B2F-FB43-B1FD-F7C75B24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73" y="3815978"/>
            <a:ext cx="4849014" cy="25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43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4A3-5F08-C545-990E-76BDFCDE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for CNN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931AC-388F-594C-B12D-D7FD3F6D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L2 and L1 work the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200" dirty="0"/>
              <a:t> way as in FFNN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Data Augmentation is the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Early Stopping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sz="2200" dirty="0"/>
              <a:t> as in FFNN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Dropout</a:t>
            </a:r>
            <a:r>
              <a:rPr lang="en-US" sz="2200" dirty="0"/>
              <a:t> is slightly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different</a:t>
            </a:r>
            <a:r>
              <a:rPr lang="en-US" sz="2200" dirty="0"/>
              <a:t> – not the same effect as dropout with FFNN.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Dropout in CNN still allows the weights in a kernel to be trained.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The name is misleading!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The effect of dropout on convolutional layers amounts to multiplying Bernoulli noise into the feature maps of the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62EA-8D33-004C-B7EF-F2CDFC0D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EC992-A85C-C04A-8232-2E170A33C7F5}"/>
              </a:ext>
            </a:extLst>
          </p:cNvPr>
          <p:cNvSpPr/>
          <p:nvPr/>
        </p:nvSpPr>
        <p:spPr>
          <a:xfrm>
            <a:off x="1459423" y="5231073"/>
            <a:ext cx="9701000" cy="923330"/>
          </a:xfrm>
          <a:prstGeom prst="rect">
            <a:avLst/>
          </a:prstGeom>
          <a:ln w="508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Karla" pitchFamily="2" charset="0"/>
              </a:rPr>
              <a:t>So, if you try adding dropout after a convolutional layer and get bad results, don’t be disappointed! There doesn’t appear that there is a good reason it </a:t>
            </a:r>
            <a:r>
              <a:rPr lang="en-US" i="1" dirty="0">
                <a:solidFill>
                  <a:srgbClr val="292929"/>
                </a:solidFill>
                <a:latin typeface="Karla" pitchFamily="2" charset="0"/>
              </a:rPr>
              <a:t>should </a:t>
            </a:r>
            <a:r>
              <a:rPr lang="en-US" dirty="0">
                <a:solidFill>
                  <a:srgbClr val="292929"/>
                </a:solidFill>
                <a:latin typeface="Karla" pitchFamily="2" charset="0"/>
              </a:rPr>
              <a:t>provide good results.</a:t>
            </a:r>
            <a:endParaRPr lang="en-US" dirty="0">
              <a:latin typeface="Karla" pitchFamily="2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5223E-924A-E64D-A4A7-C7CA78BF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9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A16C-350E-4B10-8929-7C6D4F1C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Taylor series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956C4-AE55-4DB9-B5EF-37E83124CF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73311" cy="4555385"/>
              </a:xfrm>
            </p:spPr>
            <p:txBody>
              <a:bodyPr/>
              <a:lstStyle/>
              <a:p>
                <a:endParaRPr lang="en-US" sz="2400" dirty="0"/>
              </a:p>
              <a:p>
                <a:r>
                  <a:rPr lang="en-US" sz="2400" dirty="0"/>
                  <a:t>Any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differentiable</a:t>
                </a:r>
                <a:r>
                  <a:rPr lang="en-US" sz="2400" dirty="0"/>
                  <a:t> function </a:t>
                </a:r>
                <a14:m>
                  <m:oMath xmlns:m="http://schemas.openxmlformats.org/officeDocument/2006/math">
                    <m:r>
                      <a:rPr lang="es-CL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CL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can be approximated as a series around</a:t>
                </a:r>
                <a14:m>
                  <m:oMath xmlns:m="http://schemas.openxmlformats.org/officeDocument/2006/math">
                    <m:r>
                      <a:rPr lang="es-CL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C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L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1!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CL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CL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CL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function can be the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regression </a:t>
                </a:r>
                <a:r>
                  <a:rPr lang="en-US" sz="2400" dirty="0"/>
                  <a:t>or even a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complex neural network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Note</a:t>
                </a:r>
                <a:r>
                  <a:rPr lang="en-US" sz="2400" dirty="0"/>
                  <a:t>: Including more terms will improve the approximation.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956C4-AE55-4DB9-B5EF-37E83124C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73311" cy="4555385"/>
              </a:xfrm>
              <a:blipFill>
                <a:blip r:embed="rId2"/>
                <a:stretch>
                  <a:fillRect l="-817" t="-14722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C7B0B-3D03-4AEF-9A3E-4197E40B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CD0B-3857-4C4B-A5AB-A8CF8307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4F46-038D-DD4D-BA78-E6DCCCFB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Visualizing Top Predictors by Input Gradient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2C4C2-B17B-6049-B577-4ACD918AF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71" y="900919"/>
            <a:ext cx="10327008" cy="3569606"/>
          </a:xfrm>
        </p:spPr>
        <p:txBody>
          <a:bodyPr/>
          <a:lstStyle/>
          <a:p>
            <a:pPr fontAlgn="base">
              <a:spcAft>
                <a:spcPts val="1200"/>
              </a:spcAft>
            </a:pPr>
            <a:r>
              <a:rPr lang="en-US" sz="2400" dirty="0"/>
              <a:t>Since the input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gradient of an objective function </a:t>
            </a:r>
            <a:r>
              <a:rPr lang="en-US" sz="2400" dirty="0"/>
              <a:t>for a trained model indicates which input dimensions has the greatest effect on the model decision at an input </a:t>
            </a:r>
            <a:r>
              <a:rPr lang="en-US" sz="2400" b="1" dirty="0"/>
              <a:t>𝐱</a:t>
            </a:r>
            <a:r>
              <a:rPr lang="en-US" sz="2400" dirty="0"/>
              <a:t>, we can visualize the "top predictors" of outcome for a particular input </a:t>
            </a:r>
            <a:r>
              <a:rPr lang="en-US" sz="2400" b="1" dirty="0"/>
              <a:t>𝐱</a:t>
            </a:r>
            <a:r>
              <a:rPr lang="en-US" sz="2400" dirty="0"/>
              <a:t>.</a:t>
            </a:r>
          </a:p>
          <a:p>
            <a:pPr fontAlgn="base"/>
            <a:r>
              <a:rPr lang="en-US" sz="2400" dirty="0"/>
              <a:t>We can think of this as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approximating</a:t>
            </a:r>
            <a:r>
              <a:rPr lang="en-US" sz="2400" dirty="0"/>
              <a:t> our neural network model with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model </a:t>
            </a:r>
            <a:r>
              <a:rPr lang="en-US" sz="2400" dirty="0"/>
              <a:t>locally at an input </a:t>
            </a:r>
            <a:r>
              <a:rPr lang="en-US" sz="2400" b="1" dirty="0"/>
              <a:t>𝐱</a:t>
            </a:r>
            <a:r>
              <a:rPr lang="en-US" sz="2400" dirty="0"/>
              <a:t> and then interpreting the weights of this linear approximation.</a:t>
            </a:r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E678C-AC37-1C41-AB07-6FF649A7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B67CE-51DC-AC48-9274-85A36E04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72" y="3544508"/>
            <a:ext cx="5067513" cy="3190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E75E47-4796-47B3-AAF3-400AB34BAFED}"/>
                  </a:ext>
                </a:extLst>
              </p:cNvPr>
              <p:cNvSpPr txBox="1"/>
              <p:nvPr/>
            </p:nvSpPr>
            <p:spPr>
              <a:xfrm>
                <a:off x="1047349" y="4098628"/>
                <a:ext cx="4467313" cy="1297471"/>
              </a:xfrm>
              <a:prstGeom prst="rect">
                <a:avLst/>
              </a:prstGeom>
              <a:noFill/>
              <a:ln w="508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182880" algn="di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CL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s-CL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CL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s-CL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4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s-CL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CL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82880" algn="dist">
                  <a:lnSpc>
                    <a:spcPct val="120000"/>
                  </a:lnSpc>
                </a:pPr>
                <a:r>
                  <a:rPr lang="es-CL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		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s-CL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𝑁𝑁</m:t>
                    </m:r>
                    <m:d>
                      <m:dPr>
                        <m:ctrlPr>
                          <a:rPr lang="es-CL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s-CL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sz="24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s-CL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82880" algn="dist"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CL" sz="24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CL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s-CL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E75E47-4796-47B3-AAF3-400AB34B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9" y="4098628"/>
                <a:ext cx="4467313" cy="1297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26034-5316-47FF-991A-78C88C348A58}"/>
                  </a:ext>
                </a:extLst>
              </p:cNvPr>
              <p:cNvSpPr txBox="1"/>
              <p:nvPr/>
            </p:nvSpPr>
            <p:spPr>
              <a:xfrm>
                <a:off x="932735" y="5543567"/>
                <a:ext cx="1759969" cy="1009315"/>
              </a:xfrm>
              <a:prstGeom prst="rect">
                <a:avLst/>
              </a:prstGeom>
              <a:noFill/>
              <a:ln w="508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s-CL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s-CL" sz="2400" b="1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26034-5316-47FF-991A-78C88C34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35" y="5543567"/>
                <a:ext cx="1759969" cy="1009315"/>
              </a:xfrm>
              <a:prstGeom prst="rect">
                <a:avLst/>
              </a:prstGeom>
              <a:blipFill>
                <a:blip r:embed="rId4"/>
                <a:stretch>
                  <a:fillRect l="-12500" t="-165476" r="-58333" b="-244048"/>
                </a:stretch>
              </a:blipFill>
              <a:ln w="508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70D04-5476-8E46-BF8F-A4371C27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35D7-22ED-2147-BD27-71422329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0A9F0-B145-714D-9C21-A80B5B7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5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 lIns="91440" tIns="45720" rIns="91440" bIns="45720" anchor="t"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Regularization for CNN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layer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Layers Receptive Field and dilated convolutions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Weights and feature maps visualization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E8A44-F87C-A34D-AF9B-8AFAA71A1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4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45206"/>
              </p:ext>
            </p:extLst>
          </p:nvPr>
        </p:nvGraphicFramePr>
        <p:xfrm>
          <a:off x="4862874" y="1666067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60571"/>
              </p:ext>
            </p:extLst>
          </p:nvPr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2x2 stride 2x2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200732"/>
              </p:ext>
            </p:extLst>
          </p:nvPr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628238-E58C-8342-8833-9C3DB492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2874" y="1666067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181073"/>
              </p:ext>
            </p:extLst>
          </p:nvPr>
        </p:nvGraphicFramePr>
        <p:xfrm>
          <a:off x="8699123" y="2049770"/>
          <a:ext cx="720738" cy="805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73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25405" y="1014347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 of layer 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2703" y="806970"/>
            <a:ext cx="12377406" cy="5176387"/>
            <a:chOff x="-181435" y="2184424"/>
            <a:chExt cx="12377406" cy="5176387"/>
          </a:xfrm>
        </p:grpSpPr>
        <p:sp>
          <p:nvSpPr>
            <p:cNvPr id="8" name="Right Arrow 7"/>
            <p:cNvSpPr/>
            <p:nvPr/>
          </p:nvSpPr>
          <p:spPr>
            <a:xfrm>
              <a:off x="1319205" y="3667972"/>
              <a:ext cx="5025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81435" y="2184424"/>
              <a:ext cx="1405091" cy="5176387"/>
              <a:chOff x="0" y="1680670"/>
              <a:chExt cx="1405091" cy="5176387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1680670"/>
                <a:ext cx="1405091" cy="517638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>
              <a:off x="6942499" y="3670453"/>
              <a:ext cx="1270737" cy="4354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790880" y="2184424"/>
              <a:ext cx="1405091" cy="5176386"/>
              <a:chOff x="-98508" y="1897411"/>
              <a:chExt cx="1405091" cy="5176386"/>
            </a:xfr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grpSpPr>
          <p:sp>
            <p:nvSpPr>
              <p:cNvPr id="17" name="Rectangle 16"/>
              <p:cNvSpPr/>
              <p:nvPr/>
            </p:nvSpPr>
            <p:spPr>
              <a:xfrm>
                <a:off x="-98508" y="1897411"/>
                <a:ext cx="1405091" cy="517638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666895" y="3302781"/>
                <a:ext cx="2834430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rest of the network</a:t>
                </a: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9820581" y="3667972"/>
              <a:ext cx="87475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scene3d>
                  <a:camera prst="orthographicFront">
                    <a:rot lat="600000" lon="600003" rev="0"/>
                  </a:camera>
                  <a:lightRig rig="twoPt" dir="t">
                    <a:rot lat="0" lon="0" rev="0"/>
                  </a:lightRig>
                </a:scene3d>
                <a:sp3d extrusionH="2552700" contourW="12700">
                  <a:extrusionClr>
                    <a:schemeClr val="accent1">
                      <a:lumMod val="20000"/>
                      <a:lumOff val="80000"/>
                    </a:schemeClr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720" y="3551497"/>
                  <a:ext cx="819509" cy="9582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3447512" y="3642887"/>
              <a:ext cx="857640" cy="46299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33E00EC-DCD0-1047-93A9-F295860AB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247644"/>
              </p:ext>
            </p:extLst>
          </p:nvPr>
        </p:nvGraphicFramePr>
        <p:xfrm>
          <a:off x="6822921" y="3743981"/>
          <a:ext cx="1701104" cy="15742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</a:t>
                      </a:r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6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61734" marR="61734" marT="30867" marB="308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F83C3B-4C7E-8341-A625-E484AEA929E0}"/>
              </a:ext>
            </a:extLst>
          </p:cNvPr>
          <p:cNvSpPr txBox="1"/>
          <p:nvPr/>
        </p:nvSpPr>
        <p:spPr>
          <a:xfrm>
            <a:off x="7303019" y="337464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7A83B5-68D5-9D49-AE35-548DC5B45A56}"/>
              </a:ext>
            </a:extLst>
          </p:cNvPr>
          <p:cNvSpPr/>
          <p:nvPr/>
        </p:nvSpPr>
        <p:spPr>
          <a:xfrm>
            <a:off x="4862738" y="1656022"/>
            <a:ext cx="857640" cy="801428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A913F47-E223-0D4F-99FE-432838D0DF84}"/>
              </a:ext>
            </a:extLst>
          </p:cNvPr>
          <p:cNvSpPr txBox="1">
            <a:spLocks/>
          </p:cNvSpPr>
          <p:nvPr/>
        </p:nvSpPr>
        <p:spPr>
          <a:xfrm>
            <a:off x="568885" y="6223895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Forward mode, 2x2 stride 2x2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5C0DB1-A864-BE43-9F53-C4019BDD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Protopapas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35525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CNN2</Template>
  <TotalTime>42646</TotalTime>
  <Words>3120</Words>
  <Application>Microsoft Macintosh PowerPoint</Application>
  <PresentationFormat>Widescreen</PresentationFormat>
  <Paragraphs>889</Paragraphs>
  <Slides>62</Slides>
  <Notes>41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Karla</vt:lpstr>
      <vt:lpstr>Lato</vt:lpstr>
      <vt:lpstr>1_GEC_template</vt:lpstr>
      <vt:lpstr>Convolutional Neural Networks 3   Pavlos Protopapas </vt:lpstr>
      <vt:lpstr>PowerPoint Presentation</vt:lpstr>
      <vt:lpstr>Outline</vt:lpstr>
      <vt:lpstr>Outline</vt:lpstr>
      <vt:lpstr>Training CNNs </vt:lpstr>
      <vt:lpstr>Regularization for CNN 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Outline</vt:lpstr>
      <vt:lpstr>Layers Receptive Field </vt:lpstr>
      <vt:lpstr>Layers Receptive Field </vt:lpstr>
      <vt:lpstr>Layers Receptive Field </vt:lpstr>
      <vt:lpstr>Layers Receptive Field </vt:lpstr>
      <vt:lpstr>Layers Receptive Field  </vt:lpstr>
      <vt:lpstr>Layers Receptive Field</vt:lpstr>
      <vt:lpstr>Layers Receptive Field</vt:lpstr>
      <vt:lpstr>Layers Receptive Field</vt:lpstr>
      <vt:lpstr>Layers Receptive Field</vt:lpstr>
      <vt:lpstr>Layers Receptive Field</vt:lpstr>
      <vt:lpstr>Layers Receptive Field</vt:lpstr>
      <vt:lpstr>Layers Receptive Field</vt:lpstr>
      <vt:lpstr>Dilated CNNs</vt:lpstr>
      <vt:lpstr>Dilated CNNs</vt:lpstr>
      <vt:lpstr>Dilated CNNs</vt:lpstr>
      <vt:lpstr>Dilated CNNs</vt:lpstr>
      <vt:lpstr>Dilated CNNs</vt:lpstr>
      <vt:lpstr>Dilated CNNs</vt:lpstr>
      <vt:lpstr>Outline</vt:lpstr>
      <vt:lpstr>Lessons for Visualization </vt:lpstr>
      <vt:lpstr>PowerPoint Presentation</vt:lpstr>
      <vt:lpstr>PowerPoint Presentation</vt:lpstr>
      <vt:lpstr>What to Visualize for Neural Network Models? </vt:lpstr>
      <vt:lpstr>What to Visualize for Neural Network Models? </vt:lpstr>
      <vt:lpstr>Weight Space Versus Function Space </vt:lpstr>
      <vt:lpstr>Debugging &amp; Improving Models : Tensorboard </vt:lpstr>
      <vt:lpstr>Debugging &amp; Improving Models : Tensorboard </vt:lpstr>
      <vt:lpstr>Debugging &amp; Improving Models : Tensorboard </vt:lpstr>
      <vt:lpstr>Debugging &amp; Improving Models : Tensorboard </vt:lpstr>
      <vt:lpstr>Debugging &amp; Improving Models : Tensorboard </vt:lpstr>
      <vt:lpstr>Debugging &amp; Improving Models : Tensorboard </vt:lpstr>
      <vt:lpstr>CNN Feature Extraction Visualization </vt:lpstr>
      <vt:lpstr>CNN Feature Extraction Visualization </vt:lpstr>
      <vt:lpstr>What to Visualize for CNNs? </vt:lpstr>
      <vt:lpstr>Occlusion methods</vt:lpstr>
      <vt:lpstr>Occlusion methods</vt:lpstr>
      <vt:lpstr>Occlusion methods</vt:lpstr>
      <vt:lpstr>Occlusion methods</vt:lpstr>
      <vt:lpstr>Occlusion methods</vt:lpstr>
      <vt:lpstr> </vt:lpstr>
      <vt:lpstr>Taylor series expansion</vt:lpstr>
      <vt:lpstr>Visualizing Top Predictors by Input Gradient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Protopapas, Pavlos</cp:lastModifiedBy>
  <cp:revision>978</cp:revision>
  <cp:lastPrinted>2020-07-17T11:09:43Z</cp:lastPrinted>
  <dcterms:created xsi:type="dcterms:W3CDTF">2018-09-10T00:54:50Z</dcterms:created>
  <dcterms:modified xsi:type="dcterms:W3CDTF">2022-03-21T02:36:44Z</dcterms:modified>
</cp:coreProperties>
</file>